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Libre Franklin SemiBold"/>
      <p:regular r:id="rId25"/>
      <p:bold r:id="rId26"/>
      <p:italic r:id="rId27"/>
      <p:boldItalic r:id="rId28"/>
    </p:embeddedFont>
    <p:embeddedFont>
      <p:font typeface="Libre Franklin"/>
      <p:regular r:id="rId29"/>
      <p:bold r:id="rId30"/>
      <p:italic r:id="rId31"/>
      <p:boldItalic r:id="rId32"/>
    </p:embeddedFont>
    <p:embeddedFont>
      <p:font typeface="Libre Franklin Black"/>
      <p:bold r:id="rId33"/>
      <p:boldItalic r:id="rId34"/>
    </p:embeddedFont>
    <p:embeddedFont>
      <p:font typeface="Libre Franklin ExtraBold"/>
      <p:bold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breFranklinSemiBold-bold.fntdata"/><Relationship Id="rId25" Type="http://schemas.openxmlformats.org/officeDocument/2006/relationships/font" Target="fonts/LibreFranklinSemiBold-regular.fntdata"/><Relationship Id="rId28" Type="http://schemas.openxmlformats.org/officeDocument/2006/relationships/font" Target="fonts/LibreFranklinSemiBold-boldItalic.fntdata"/><Relationship Id="rId27" Type="http://schemas.openxmlformats.org/officeDocument/2006/relationships/font" Target="fonts/LibreFranklinSemi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ibreFranklin-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breFranklin-italic.fntdata"/><Relationship Id="rId30" Type="http://schemas.openxmlformats.org/officeDocument/2006/relationships/font" Target="fonts/LibreFranklin-bold.fntdata"/><Relationship Id="rId11" Type="http://schemas.openxmlformats.org/officeDocument/2006/relationships/slide" Target="slides/slide7.xml"/><Relationship Id="rId33" Type="http://schemas.openxmlformats.org/officeDocument/2006/relationships/font" Target="fonts/LibreFranklinBlack-bold.fntdata"/><Relationship Id="rId10" Type="http://schemas.openxmlformats.org/officeDocument/2006/relationships/slide" Target="slides/slide6.xml"/><Relationship Id="rId32" Type="http://schemas.openxmlformats.org/officeDocument/2006/relationships/font" Target="fonts/LibreFranklin-boldItalic.fntdata"/><Relationship Id="rId13" Type="http://schemas.openxmlformats.org/officeDocument/2006/relationships/slide" Target="slides/slide9.xml"/><Relationship Id="rId35" Type="http://schemas.openxmlformats.org/officeDocument/2006/relationships/font" Target="fonts/LibreFranklinExtraBold-bold.fntdata"/><Relationship Id="rId12" Type="http://schemas.openxmlformats.org/officeDocument/2006/relationships/slide" Target="slides/slide8.xml"/><Relationship Id="rId34" Type="http://schemas.openxmlformats.org/officeDocument/2006/relationships/font" Target="fonts/LibreFranklinBlack-boldItalic.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LibreFranklinExtraBold-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If you need change photo in 04 - send e-mail to grgo.maric@ag04.com</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f1a679fbed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f1a679fbed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cb3726df19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SzPts val="1400"/>
              <a:buNone/>
            </a:pPr>
            <a:r>
              <a:t/>
            </a:r>
            <a:endParaRPr/>
          </a:p>
        </p:txBody>
      </p:sp>
      <p:sp>
        <p:nvSpPr>
          <p:cNvPr id="186" name="Google Shape;186;gcb3726df19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cb3726df19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93" name="Google Shape;193;gcb3726df19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cb3726df19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SzPts val="1400"/>
              <a:buNone/>
            </a:pPr>
            <a:r>
              <a:t/>
            </a:r>
            <a:endParaRPr/>
          </a:p>
        </p:txBody>
      </p:sp>
      <p:sp>
        <p:nvSpPr>
          <p:cNvPr id="200" name="Google Shape;200;gcb3726df19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b3726df19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07" name="Google Shape;207;gcb3726df19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cb3726df19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SzPts val="1400"/>
              <a:buNone/>
            </a:pPr>
            <a:r>
              <a:t/>
            </a:r>
            <a:endParaRPr/>
          </a:p>
        </p:txBody>
      </p:sp>
      <p:sp>
        <p:nvSpPr>
          <p:cNvPr id="214" name="Google Shape;214;gcb3726df19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cb3726df19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21" name="Google Shape;221;gcb3726df19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534f37c7d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f534f37c7d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f1a679fbed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f1a679fbed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36" name="Google Shape;236;gf1a679fbed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cb3726df19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cb3726df19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cb3726df19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SzPts val="1400"/>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18" name="Google Shape;1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534f37c7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SzPts val="1400"/>
              <a:buNone/>
            </a:pPr>
            <a:r>
              <a:t/>
            </a:r>
            <a:endParaRPr/>
          </a:p>
        </p:txBody>
      </p:sp>
      <p:sp>
        <p:nvSpPr>
          <p:cNvPr id="125" name="Google Shape;125;gf534f37c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534f37c7d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f534f37c7d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33" name="Google Shape;133;gf534f37c7d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f534f37c7d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40" name="Google Shape;140;gf534f37c7d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534f37d1f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SzPts val="1400"/>
              <a:buNone/>
            </a:pPr>
            <a:r>
              <a:t/>
            </a:r>
            <a:endParaRPr/>
          </a:p>
        </p:txBody>
      </p:sp>
      <p:sp>
        <p:nvSpPr>
          <p:cNvPr id="147" name="Google Shape;147;gf534f37d1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534f37d1f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54" name="Google Shape;154;gf534f37d1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github.com/resilience4j/resilience4j" TargetMode="External"/><Relationship Id="rId4" Type="http://schemas.openxmlformats.org/officeDocument/2006/relationships/hyperlink" Target="https://github.com/App-vNext/Polly" TargetMode="External"/><Relationship Id="rId5"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15.png"/><Relationship Id="rId8"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geshan.com.np/blog/2020/12/software-resilience/" TargetMode="External"/><Relationship Id="rId4" Type="http://schemas.openxmlformats.org/officeDocument/2006/relationships/hyperlink" Target="https://www.it-cisq.org/pdf/How-Do-You-Measure-Software-Resilience-CISQ.pdf" TargetMode="External"/><Relationship Id="rId10" Type="http://schemas.openxmlformats.org/officeDocument/2006/relationships/hyperlink" Target="https://www.baeldung.com/resilience4j" TargetMode="External"/><Relationship Id="rId9" Type="http://schemas.openxmlformats.org/officeDocument/2006/relationships/hyperlink" Target="https://github.com/resilience4j/resilience4j" TargetMode="External"/><Relationship Id="rId5" Type="http://schemas.openxmlformats.org/officeDocument/2006/relationships/hyperlink" Target="https://insights.sei.cmu.edu/blog/system-resilience-what-exactly-is-it/https://buildiumlife.medium.com/3-key-patterns-of-software-resilience-ae01f191a29e" TargetMode="External"/><Relationship Id="rId6" Type="http://schemas.openxmlformats.org/officeDocument/2006/relationships/hyperlink" Target="https://insights.sei.cmu.edu/blog/system-resilience-what-exactly-is-it/https://buildiumlife.medium.com/3-key-patterns-of-software-resilience-ae01f191a29e" TargetMode="External"/><Relationship Id="rId7" Type="http://schemas.openxmlformats.org/officeDocument/2006/relationships/hyperlink" Target="https://docs.microsoft.com/en-us/azure/architecture/framework/resiliency/reliability-patterns" TargetMode="External"/><Relationship Id="rId8" Type="http://schemas.openxmlformats.org/officeDocument/2006/relationships/hyperlink" Target="https://searchapparchitecture.techtarget.com/tip/5-proven-patterns-for-resilient-software-architecture-desig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b="4668" l="7397" r="11932" t="29072"/>
          <a:stretch/>
        </p:blipFill>
        <p:spPr>
          <a:xfrm>
            <a:off x="4870921" y="1794351"/>
            <a:ext cx="6825364" cy="3517119"/>
          </a:xfrm>
          <a:prstGeom prst="rect">
            <a:avLst/>
          </a:prstGeom>
          <a:noFill/>
          <a:ln>
            <a:noFill/>
          </a:ln>
        </p:spPr>
      </p:pic>
      <p:sp>
        <p:nvSpPr>
          <p:cNvPr id="90" name="Google Shape;90;p13"/>
          <p:cNvSpPr txBox="1"/>
          <p:nvPr>
            <p:ph type="ctrTitle"/>
          </p:nvPr>
        </p:nvSpPr>
        <p:spPr>
          <a:xfrm>
            <a:off x="784239" y="1794359"/>
            <a:ext cx="6870000" cy="2387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A323E"/>
              </a:buClr>
              <a:buSzPts val="4600"/>
              <a:buFont typeface="Arial"/>
              <a:buNone/>
            </a:pPr>
            <a:r>
              <a:rPr b="1" lang="en-US" sz="4600">
                <a:solidFill>
                  <a:srgbClr val="0A323E"/>
                </a:solidFill>
                <a:latin typeface="Arial"/>
                <a:ea typeface="Arial"/>
                <a:cs typeface="Arial"/>
                <a:sym typeface="Arial"/>
              </a:rPr>
              <a:t>2021: Kratki pogled na mehanizme otpornosti</a:t>
            </a:r>
            <a:endParaRPr b="1" sz="4600">
              <a:solidFill>
                <a:srgbClr val="0A323E"/>
              </a:solidFill>
              <a:latin typeface="Arial"/>
              <a:ea typeface="Arial"/>
              <a:cs typeface="Arial"/>
              <a:sym typeface="Arial"/>
            </a:endParaRPr>
          </a:p>
          <a:p>
            <a:pPr indent="0" lvl="0" marL="0" rtl="0" algn="l">
              <a:lnSpc>
                <a:spcPct val="100000"/>
              </a:lnSpc>
              <a:spcBef>
                <a:spcPts val="0"/>
              </a:spcBef>
              <a:spcAft>
                <a:spcPts val="0"/>
              </a:spcAft>
              <a:buClr>
                <a:srgbClr val="0A323E"/>
              </a:buClr>
              <a:buSzPts val="4600"/>
              <a:buFont typeface="Arial"/>
              <a:buNone/>
            </a:pPr>
            <a:r>
              <a:rPr b="1" lang="en-US" sz="3000">
                <a:solidFill>
                  <a:srgbClr val="0A323E"/>
                </a:solidFill>
                <a:latin typeface="Arial"/>
                <a:ea typeface="Arial"/>
                <a:cs typeface="Arial"/>
                <a:sym typeface="Arial"/>
              </a:rPr>
              <a:t>Nikola Mašić</a:t>
            </a:r>
            <a:endParaRPr b="1" sz="3000">
              <a:solidFill>
                <a:srgbClr val="0A323E"/>
              </a:solidFill>
              <a:latin typeface="Arial"/>
              <a:ea typeface="Arial"/>
              <a:cs typeface="Arial"/>
              <a:sym typeface="Arial"/>
            </a:endParaRPr>
          </a:p>
        </p:txBody>
      </p:sp>
      <p:sp>
        <p:nvSpPr>
          <p:cNvPr id="91" name="Google Shape;91;p13"/>
          <p:cNvSpPr/>
          <p:nvPr/>
        </p:nvSpPr>
        <p:spPr>
          <a:xfrm>
            <a:off x="784251" y="1840825"/>
            <a:ext cx="9786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US" sz="1200" u="none" cap="none" strike="noStrike">
                <a:solidFill>
                  <a:srgbClr val="40E0D0"/>
                </a:solidFill>
                <a:latin typeface="Arial"/>
                <a:ea typeface="Arial"/>
                <a:cs typeface="Arial"/>
                <a:sym typeface="Arial"/>
              </a:rPr>
              <a:t>Agency04</a:t>
            </a:r>
            <a:endParaRPr b="0" i="0" sz="1600" u="none" cap="none" strike="noStrike">
              <a:solidFill>
                <a:srgbClr val="40E0D0"/>
              </a:solidFill>
              <a:latin typeface="Arial"/>
              <a:ea typeface="Arial"/>
              <a:cs typeface="Arial"/>
              <a:sym typeface="Arial"/>
            </a:endParaRPr>
          </a:p>
        </p:txBody>
      </p:sp>
      <p:pic>
        <p:nvPicPr>
          <p:cNvPr id="92" name="Google Shape;92;p13"/>
          <p:cNvPicPr preferRelativeResize="0"/>
          <p:nvPr/>
        </p:nvPicPr>
        <p:blipFill rotWithShape="1">
          <a:blip r:embed="rId4">
            <a:alphaModFix/>
          </a:blip>
          <a:srcRect b="12862" l="0" r="0" t="12870"/>
          <a:stretch/>
        </p:blipFill>
        <p:spPr>
          <a:xfrm>
            <a:off x="783550" y="4258250"/>
            <a:ext cx="2307600" cy="714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22"/>
          <p:cNvSpPr txBox="1"/>
          <p:nvPr/>
        </p:nvSpPr>
        <p:spPr>
          <a:xfrm>
            <a:off x="1336675" y="6248207"/>
            <a:ext cx="3921125"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Arial"/>
              <a:ea typeface="Arial"/>
              <a:cs typeface="Arial"/>
              <a:sym typeface="Arial"/>
            </a:endParaRPr>
          </a:p>
        </p:txBody>
      </p:sp>
      <p:pic>
        <p:nvPicPr>
          <p:cNvPr id="164" name="Google Shape;164;p22"/>
          <p:cNvPicPr preferRelativeResize="0"/>
          <p:nvPr/>
        </p:nvPicPr>
        <p:blipFill rotWithShape="1">
          <a:blip r:embed="rId3">
            <a:alphaModFix/>
          </a:blip>
          <a:srcRect b="0" l="0" r="0" t="0"/>
          <a:stretch/>
        </p:blipFill>
        <p:spPr>
          <a:xfrm>
            <a:off x="1402855" y="2733675"/>
            <a:ext cx="1291375" cy="1291375"/>
          </a:xfrm>
          <a:prstGeom prst="rect">
            <a:avLst/>
          </a:prstGeom>
          <a:noFill/>
          <a:ln>
            <a:noFill/>
          </a:ln>
        </p:spPr>
      </p:pic>
      <p:pic>
        <p:nvPicPr>
          <p:cNvPr id="165" name="Google Shape;165;p22"/>
          <p:cNvPicPr preferRelativeResize="0"/>
          <p:nvPr/>
        </p:nvPicPr>
        <p:blipFill rotWithShape="1">
          <a:blip r:embed="rId4">
            <a:alphaModFix/>
          </a:blip>
          <a:srcRect b="0" l="0" r="0" t="0"/>
          <a:stretch/>
        </p:blipFill>
        <p:spPr>
          <a:xfrm>
            <a:off x="3149717" y="2733675"/>
            <a:ext cx="1291375" cy="1291375"/>
          </a:xfrm>
          <a:prstGeom prst="rect">
            <a:avLst/>
          </a:prstGeom>
          <a:noFill/>
          <a:ln>
            <a:noFill/>
          </a:ln>
        </p:spPr>
      </p:pic>
      <p:pic>
        <p:nvPicPr>
          <p:cNvPr id="166" name="Google Shape;166;p22"/>
          <p:cNvPicPr preferRelativeResize="0"/>
          <p:nvPr/>
        </p:nvPicPr>
        <p:blipFill rotWithShape="1">
          <a:blip r:embed="rId5">
            <a:alphaModFix/>
          </a:blip>
          <a:srcRect b="0" l="0" r="0" t="0"/>
          <a:stretch/>
        </p:blipFill>
        <p:spPr>
          <a:xfrm>
            <a:off x="4896555" y="2733675"/>
            <a:ext cx="1291375" cy="1291375"/>
          </a:xfrm>
          <a:prstGeom prst="rect">
            <a:avLst/>
          </a:prstGeom>
          <a:noFill/>
          <a:ln>
            <a:noFill/>
          </a:ln>
        </p:spPr>
      </p:pic>
      <p:pic>
        <p:nvPicPr>
          <p:cNvPr id="167" name="Google Shape;167;p22"/>
          <p:cNvPicPr preferRelativeResize="0"/>
          <p:nvPr/>
        </p:nvPicPr>
        <p:blipFill rotWithShape="1">
          <a:blip r:embed="rId6">
            <a:alphaModFix/>
          </a:blip>
          <a:srcRect b="0" l="0" r="0" t="0"/>
          <a:stretch/>
        </p:blipFill>
        <p:spPr>
          <a:xfrm>
            <a:off x="6643405" y="2733675"/>
            <a:ext cx="1291375" cy="1291375"/>
          </a:xfrm>
          <a:prstGeom prst="rect">
            <a:avLst/>
          </a:prstGeom>
          <a:noFill/>
          <a:ln>
            <a:noFill/>
          </a:ln>
        </p:spPr>
      </p:pic>
      <p:pic>
        <p:nvPicPr>
          <p:cNvPr id="168" name="Google Shape;168;p22"/>
          <p:cNvPicPr preferRelativeResize="0"/>
          <p:nvPr/>
        </p:nvPicPr>
        <p:blipFill rotWithShape="1">
          <a:blip r:embed="rId7">
            <a:alphaModFix/>
          </a:blip>
          <a:srcRect b="0" l="0" r="0" t="0"/>
          <a:stretch/>
        </p:blipFill>
        <p:spPr>
          <a:xfrm>
            <a:off x="8390255" y="2733675"/>
            <a:ext cx="1291375" cy="1291375"/>
          </a:xfrm>
          <a:prstGeom prst="rect">
            <a:avLst/>
          </a:prstGeom>
          <a:noFill/>
          <a:ln>
            <a:noFill/>
          </a:ln>
        </p:spPr>
      </p:pic>
      <p:sp>
        <p:nvSpPr>
          <p:cNvPr id="169" name="Google Shape;169;p22"/>
          <p:cNvSpPr txBox="1"/>
          <p:nvPr/>
        </p:nvSpPr>
        <p:spPr>
          <a:xfrm>
            <a:off x="1490171" y="4302100"/>
            <a:ext cx="1116600" cy="7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200"/>
              </a:spcBef>
              <a:spcAft>
                <a:spcPts val="0"/>
              </a:spcAft>
              <a:buClr>
                <a:srgbClr val="000000"/>
              </a:buClr>
              <a:buSzPts val="1400"/>
              <a:buFont typeface="Arial"/>
              <a:buNone/>
            </a:pPr>
            <a:r>
              <a:rPr b="1" lang="en-US">
                <a:solidFill>
                  <a:srgbClr val="5AC5BF"/>
                </a:solidFill>
              </a:rPr>
              <a:t>Retry</a:t>
            </a:r>
            <a:endParaRPr b="1">
              <a:solidFill>
                <a:srgbClr val="5AC5BF"/>
              </a:solidFill>
            </a:endParaRPr>
          </a:p>
        </p:txBody>
      </p:sp>
      <p:sp>
        <p:nvSpPr>
          <p:cNvPr id="170" name="Google Shape;170;p22"/>
          <p:cNvSpPr txBox="1"/>
          <p:nvPr/>
        </p:nvSpPr>
        <p:spPr>
          <a:xfrm>
            <a:off x="3263218" y="4302100"/>
            <a:ext cx="1064400" cy="549000"/>
          </a:xfrm>
          <a:prstGeom prst="rect">
            <a:avLst/>
          </a:prstGeom>
          <a:noFill/>
          <a:ln>
            <a:noFill/>
          </a:ln>
        </p:spPr>
        <p:txBody>
          <a:bodyPr anchorCtr="0" anchor="t" bIns="45700" lIns="91425" spcFirstLastPara="1" rIns="91425" wrap="square" tIns="45700">
            <a:noAutofit/>
          </a:bodyPr>
          <a:lstStyle/>
          <a:p>
            <a:pPr indent="0" lvl="0" marL="0" rtl="0" algn="ctr">
              <a:spcBef>
                <a:spcPts val="200"/>
              </a:spcBef>
              <a:spcAft>
                <a:spcPts val="0"/>
              </a:spcAft>
              <a:buClr>
                <a:schemeClr val="dk1"/>
              </a:buClr>
              <a:buSzPts val="1400"/>
              <a:buFont typeface="Arial"/>
              <a:buNone/>
            </a:pPr>
            <a:r>
              <a:rPr b="1" lang="en-US">
                <a:solidFill>
                  <a:srgbClr val="5AC5BF"/>
                </a:solidFill>
              </a:rPr>
              <a:t>Fallback</a:t>
            </a:r>
            <a:endParaRPr>
              <a:solidFill>
                <a:schemeClr val="dk1"/>
              </a:solidFill>
            </a:endParaRPr>
          </a:p>
          <a:p>
            <a:pPr indent="0" lvl="0" marL="0" marR="0" rtl="0" algn="ctr">
              <a:lnSpc>
                <a:spcPct val="100000"/>
              </a:lnSpc>
              <a:spcBef>
                <a:spcPts val="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2"/>
          <p:cNvSpPr txBox="1"/>
          <p:nvPr/>
        </p:nvSpPr>
        <p:spPr>
          <a:xfrm>
            <a:off x="4984033" y="4302100"/>
            <a:ext cx="1064400" cy="7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200"/>
              </a:spcBef>
              <a:spcAft>
                <a:spcPts val="0"/>
              </a:spcAft>
              <a:buClr>
                <a:srgbClr val="000000"/>
              </a:buClr>
              <a:buSzPts val="1400"/>
              <a:buFont typeface="Arial"/>
              <a:buNone/>
            </a:pPr>
            <a:r>
              <a:rPr b="1" lang="en-US">
                <a:solidFill>
                  <a:srgbClr val="5AC5BF"/>
                </a:solidFill>
              </a:rPr>
              <a:t>Circuit breaker</a:t>
            </a:r>
            <a:endParaRPr b="0" i="0" sz="1400" u="none" cap="none" strike="noStrike">
              <a:solidFill>
                <a:srgbClr val="000000"/>
              </a:solidFill>
              <a:latin typeface="Arial"/>
              <a:ea typeface="Arial"/>
              <a:cs typeface="Arial"/>
              <a:sym typeface="Arial"/>
            </a:endParaRPr>
          </a:p>
        </p:txBody>
      </p:sp>
      <p:sp>
        <p:nvSpPr>
          <p:cNvPr id="172" name="Google Shape;172;p22"/>
          <p:cNvSpPr txBox="1"/>
          <p:nvPr/>
        </p:nvSpPr>
        <p:spPr>
          <a:xfrm>
            <a:off x="6704868" y="4302100"/>
            <a:ext cx="1169100" cy="549000"/>
          </a:xfrm>
          <a:prstGeom prst="rect">
            <a:avLst/>
          </a:prstGeom>
          <a:noFill/>
          <a:ln>
            <a:noFill/>
          </a:ln>
        </p:spPr>
        <p:txBody>
          <a:bodyPr anchorCtr="0" anchor="t" bIns="45700" lIns="91425" spcFirstLastPara="1" rIns="91425" wrap="square" tIns="45700">
            <a:noAutofit/>
          </a:bodyPr>
          <a:lstStyle/>
          <a:p>
            <a:pPr indent="0" lvl="0" marL="0" rtl="0" algn="ctr">
              <a:spcBef>
                <a:spcPts val="200"/>
              </a:spcBef>
              <a:spcAft>
                <a:spcPts val="0"/>
              </a:spcAft>
              <a:buClr>
                <a:schemeClr val="dk1"/>
              </a:buClr>
              <a:buSzPts val="1400"/>
              <a:buFont typeface="Arial"/>
              <a:buNone/>
            </a:pPr>
            <a:r>
              <a:rPr b="1" lang="en-US">
                <a:solidFill>
                  <a:srgbClr val="5AC5BF"/>
                </a:solidFill>
              </a:rPr>
              <a:t>Bulkhead</a:t>
            </a:r>
            <a:endParaRPr>
              <a:solidFill>
                <a:schemeClr val="dk1"/>
              </a:solidFill>
            </a:endParaRPr>
          </a:p>
          <a:p>
            <a:pPr indent="0" lvl="0" marL="0" marR="0" rtl="0" algn="ctr">
              <a:lnSpc>
                <a:spcPct val="100000"/>
              </a:lnSpc>
              <a:spcBef>
                <a:spcPts val="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2"/>
          <p:cNvSpPr txBox="1"/>
          <p:nvPr/>
        </p:nvSpPr>
        <p:spPr>
          <a:xfrm>
            <a:off x="8390196" y="4302100"/>
            <a:ext cx="1291500" cy="54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200"/>
              </a:spcBef>
              <a:spcAft>
                <a:spcPts val="0"/>
              </a:spcAft>
              <a:buClr>
                <a:srgbClr val="000000"/>
              </a:buClr>
              <a:buSzPts val="1400"/>
              <a:buFont typeface="Arial"/>
              <a:buNone/>
            </a:pPr>
            <a:r>
              <a:rPr b="1" lang="en-US">
                <a:solidFill>
                  <a:srgbClr val="5AC5BF"/>
                </a:solidFill>
              </a:rPr>
              <a:t>Rate and time limiter</a:t>
            </a:r>
            <a:endParaRPr b="0" i="0" sz="1400" u="none" cap="none" strike="noStrike">
              <a:solidFill>
                <a:srgbClr val="000000"/>
              </a:solidFill>
              <a:latin typeface="Arial"/>
              <a:ea typeface="Arial"/>
              <a:cs typeface="Arial"/>
              <a:sym typeface="Arial"/>
            </a:endParaRPr>
          </a:p>
        </p:txBody>
      </p:sp>
      <p:pic>
        <p:nvPicPr>
          <p:cNvPr id="174" name="Google Shape;174;p22"/>
          <p:cNvPicPr preferRelativeResize="0"/>
          <p:nvPr/>
        </p:nvPicPr>
        <p:blipFill rotWithShape="1">
          <a:blip r:embed="rId7">
            <a:alphaModFix/>
          </a:blip>
          <a:srcRect b="0" l="0" r="0" t="0"/>
          <a:stretch/>
        </p:blipFill>
        <p:spPr>
          <a:xfrm>
            <a:off x="10137105" y="2743905"/>
            <a:ext cx="1291375" cy="1291375"/>
          </a:xfrm>
          <a:prstGeom prst="rect">
            <a:avLst/>
          </a:prstGeom>
          <a:noFill/>
          <a:ln>
            <a:noFill/>
          </a:ln>
        </p:spPr>
      </p:pic>
      <p:sp>
        <p:nvSpPr>
          <p:cNvPr id="175" name="Google Shape;175;p22"/>
          <p:cNvSpPr txBox="1"/>
          <p:nvPr/>
        </p:nvSpPr>
        <p:spPr>
          <a:xfrm>
            <a:off x="10251208" y="4302100"/>
            <a:ext cx="1064400" cy="549000"/>
          </a:xfrm>
          <a:prstGeom prst="rect">
            <a:avLst/>
          </a:prstGeom>
          <a:noFill/>
          <a:ln>
            <a:noFill/>
          </a:ln>
        </p:spPr>
        <p:txBody>
          <a:bodyPr anchorCtr="0" anchor="t" bIns="45700" lIns="91425" spcFirstLastPara="1" rIns="91425" wrap="square" tIns="45700">
            <a:noAutofit/>
          </a:bodyPr>
          <a:lstStyle/>
          <a:p>
            <a:pPr indent="0" lvl="0" marL="0" rtl="0" algn="ctr">
              <a:spcBef>
                <a:spcPts val="200"/>
              </a:spcBef>
              <a:spcAft>
                <a:spcPts val="0"/>
              </a:spcAft>
              <a:buClr>
                <a:schemeClr val="dk1"/>
              </a:buClr>
              <a:buSzPts val="1400"/>
              <a:buFont typeface="Arial"/>
              <a:buNone/>
            </a:pPr>
            <a:r>
              <a:rPr b="1" lang="en-US">
                <a:solidFill>
                  <a:srgbClr val="5AC5BF"/>
                </a:solidFill>
              </a:rPr>
              <a:t>Cache</a:t>
            </a:r>
            <a:endParaRPr b="1">
              <a:solidFill>
                <a:srgbClr val="5AC5BF"/>
              </a:solidFill>
            </a:endParaRPr>
          </a:p>
        </p:txBody>
      </p:sp>
      <p:sp>
        <p:nvSpPr>
          <p:cNvPr id="176" name="Google Shape;176;p22"/>
          <p:cNvSpPr txBox="1"/>
          <p:nvPr/>
        </p:nvSpPr>
        <p:spPr>
          <a:xfrm>
            <a:off x="1336675" y="1508125"/>
            <a:ext cx="1965900" cy="46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400"/>
              <a:buFont typeface="Arial"/>
              <a:buNone/>
            </a:pPr>
            <a:r>
              <a:rPr b="1" lang="en-US">
                <a:solidFill>
                  <a:srgbClr val="0A323E"/>
                </a:solidFill>
              </a:rPr>
              <a:t>Resilience patterns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23"/>
          <p:cNvSpPr txBox="1"/>
          <p:nvPr/>
        </p:nvSpPr>
        <p:spPr>
          <a:xfrm>
            <a:off x="1336675" y="605993"/>
            <a:ext cx="6296700" cy="84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400"/>
              <a:buFont typeface="Arial"/>
              <a:buNone/>
            </a:pPr>
            <a:r>
              <a:rPr lang="en-US">
                <a:solidFill>
                  <a:srgbClr val="0A323E"/>
                </a:solidFill>
                <a:latin typeface="Libre Franklin Black"/>
                <a:ea typeface="Libre Franklin Black"/>
                <a:cs typeface="Libre Franklin Black"/>
                <a:sym typeface="Libre Franklin Black"/>
              </a:rPr>
              <a:t>Retry.</a:t>
            </a:r>
            <a:r>
              <a:rPr b="1" lang="en-US">
                <a:solidFill>
                  <a:srgbClr val="0A323E"/>
                </a:solidFill>
              </a:rPr>
              <a:t> Handle transient failures when it tries to connect to a service or a network resource, by transparently retrying a failed operation </a:t>
            </a:r>
            <a:endParaRPr b="0" i="0" sz="1400" u="none" cap="none" strike="noStrike">
              <a:solidFill>
                <a:srgbClr val="000000"/>
              </a:solidFill>
              <a:latin typeface="Arial"/>
              <a:ea typeface="Arial"/>
              <a:cs typeface="Arial"/>
              <a:sym typeface="Arial"/>
            </a:endParaRPr>
          </a:p>
        </p:txBody>
      </p:sp>
      <p:sp>
        <p:nvSpPr>
          <p:cNvPr id="182" name="Google Shape;182;p23"/>
          <p:cNvSpPr txBox="1"/>
          <p:nvPr/>
        </p:nvSpPr>
        <p:spPr>
          <a:xfrm>
            <a:off x="1336675" y="6248207"/>
            <a:ext cx="3921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40E0D0"/>
                </a:solidFill>
              </a:rPr>
              <a:t>Software resilience </a:t>
            </a:r>
            <a:endParaRPr b="0" i="0" sz="1400" u="none" cap="none" strike="noStrike">
              <a:solidFill>
                <a:srgbClr val="40E0D0"/>
              </a:solidFill>
              <a:latin typeface="Arial"/>
              <a:ea typeface="Arial"/>
              <a:cs typeface="Arial"/>
              <a:sym typeface="Arial"/>
            </a:endParaRPr>
          </a:p>
        </p:txBody>
      </p:sp>
      <p:pic>
        <p:nvPicPr>
          <p:cNvPr id="183" name="Google Shape;183;p23"/>
          <p:cNvPicPr preferRelativeResize="0"/>
          <p:nvPr/>
        </p:nvPicPr>
        <p:blipFill>
          <a:blip r:embed="rId3">
            <a:alphaModFix/>
          </a:blip>
          <a:stretch>
            <a:fillRect/>
          </a:stretch>
        </p:blipFill>
        <p:spPr>
          <a:xfrm>
            <a:off x="1401799" y="1506233"/>
            <a:ext cx="7619366" cy="452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4"/>
          <p:cNvPicPr preferRelativeResize="0"/>
          <p:nvPr/>
        </p:nvPicPr>
        <p:blipFill rotWithShape="1">
          <a:blip r:embed="rId3">
            <a:alphaModFix/>
          </a:blip>
          <a:srcRect b="0" l="128" r="28381" t="0"/>
          <a:stretch/>
        </p:blipFill>
        <p:spPr>
          <a:xfrm>
            <a:off x="4832099" y="-1862"/>
            <a:ext cx="7359898" cy="6861725"/>
          </a:xfrm>
          <a:prstGeom prst="rect">
            <a:avLst/>
          </a:prstGeom>
          <a:noFill/>
          <a:ln>
            <a:noFill/>
          </a:ln>
        </p:spPr>
      </p:pic>
      <p:sp>
        <p:nvSpPr>
          <p:cNvPr id="189" name="Google Shape;189;p24"/>
          <p:cNvSpPr/>
          <p:nvPr/>
        </p:nvSpPr>
        <p:spPr>
          <a:xfrm>
            <a:off x="620081" y="513088"/>
            <a:ext cx="3128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40E0D0"/>
                </a:solidFill>
              </a:rPr>
              <a:t>Software resilience</a:t>
            </a:r>
            <a:endParaRPr b="1" i="0" sz="1200" u="none" cap="none" strike="noStrike">
              <a:solidFill>
                <a:srgbClr val="40E0D0"/>
              </a:solidFill>
              <a:latin typeface="Arial"/>
              <a:ea typeface="Arial"/>
              <a:cs typeface="Arial"/>
              <a:sym typeface="Arial"/>
            </a:endParaRPr>
          </a:p>
        </p:txBody>
      </p:sp>
      <p:sp>
        <p:nvSpPr>
          <p:cNvPr id="190" name="Google Shape;190;p24"/>
          <p:cNvSpPr/>
          <p:nvPr/>
        </p:nvSpPr>
        <p:spPr>
          <a:xfrm>
            <a:off x="627650" y="1290000"/>
            <a:ext cx="3490500" cy="365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600"/>
              <a:buFont typeface="Arial"/>
              <a:buNone/>
            </a:pPr>
            <a:r>
              <a:t/>
            </a:r>
            <a:endParaRPr b="1" sz="1600">
              <a:solidFill>
                <a:srgbClr val="0A323E"/>
              </a:solidFill>
            </a:endParaRPr>
          </a:p>
          <a:p>
            <a:pPr indent="0" lvl="0" marL="0" marR="0" rtl="0" algn="l">
              <a:lnSpc>
                <a:spcPct val="100000"/>
              </a:lnSpc>
              <a:spcBef>
                <a:spcPts val="400"/>
              </a:spcBef>
              <a:spcAft>
                <a:spcPts val="0"/>
              </a:spcAft>
              <a:buClr>
                <a:srgbClr val="000000"/>
              </a:buClr>
              <a:buSzPts val="1600"/>
              <a:buFont typeface="Arial"/>
              <a:buNone/>
            </a:pPr>
            <a:r>
              <a:t/>
            </a:r>
            <a:endParaRPr b="1" sz="1600">
              <a:solidFill>
                <a:srgbClr val="0A323E"/>
              </a:solidFill>
            </a:endParaRPr>
          </a:p>
          <a:p>
            <a:pPr indent="0" lvl="0" marL="0" rtl="0" algn="l">
              <a:spcBef>
                <a:spcPts val="400"/>
              </a:spcBef>
              <a:spcAft>
                <a:spcPts val="0"/>
              </a:spcAft>
              <a:buNone/>
            </a:pPr>
            <a:r>
              <a:rPr b="1" lang="en-US" sz="1600">
                <a:solidFill>
                  <a:srgbClr val="0A323E"/>
                </a:solidFill>
              </a:rPr>
              <a:t>Fallback</a:t>
            </a:r>
            <a:br>
              <a:rPr b="1" lang="en-US" sz="1600">
                <a:solidFill>
                  <a:srgbClr val="0A323E"/>
                </a:solidFill>
              </a:rPr>
            </a:br>
            <a:endParaRPr b="1" sz="1600">
              <a:solidFill>
                <a:srgbClr val="0A323E"/>
              </a:solidFill>
            </a:endParaRPr>
          </a:p>
          <a:p>
            <a:pPr indent="-330200" lvl="0" marL="457200" marR="0" rtl="0" algn="l">
              <a:lnSpc>
                <a:spcPct val="100000"/>
              </a:lnSpc>
              <a:spcBef>
                <a:spcPts val="400"/>
              </a:spcBef>
              <a:spcAft>
                <a:spcPts val="0"/>
              </a:spcAft>
              <a:buClr>
                <a:srgbClr val="0A323E"/>
              </a:buClr>
              <a:buSzPts val="1600"/>
              <a:buChar char="●"/>
            </a:pPr>
            <a:r>
              <a:rPr lang="en-US" sz="1600">
                <a:solidFill>
                  <a:srgbClr val="0A323E"/>
                </a:solidFill>
              </a:rPr>
              <a:t>Provides an alternative solution during a service request failure.</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Fallback logic does little or no processing, and return value:</a:t>
            </a:r>
            <a:endParaRPr sz="1600">
              <a:solidFill>
                <a:srgbClr val="0A323E"/>
              </a:solidFill>
            </a:endParaRPr>
          </a:p>
          <a:p>
            <a:pPr indent="-330200" lvl="1" marL="914400" marR="0" rtl="0" algn="l">
              <a:lnSpc>
                <a:spcPct val="100000"/>
              </a:lnSpc>
              <a:spcBef>
                <a:spcPts val="0"/>
              </a:spcBef>
              <a:spcAft>
                <a:spcPts val="0"/>
              </a:spcAft>
              <a:buClr>
                <a:srgbClr val="0A323E"/>
              </a:buClr>
              <a:buSzPts val="1600"/>
              <a:buChar char="○"/>
            </a:pPr>
            <a:r>
              <a:rPr lang="en-US" sz="1600">
                <a:solidFill>
                  <a:srgbClr val="0A323E"/>
                </a:solidFill>
              </a:rPr>
              <a:t>Custom fallback </a:t>
            </a:r>
            <a:endParaRPr sz="1600">
              <a:solidFill>
                <a:srgbClr val="0A323E"/>
              </a:solidFill>
            </a:endParaRPr>
          </a:p>
          <a:p>
            <a:pPr indent="-330200" lvl="1" marL="914400" marR="0" rtl="0" algn="l">
              <a:lnSpc>
                <a:spcPct val="100000"/>
              </a:lnSpc>
              <a:spcBef>
                <a:spcPts val="0"/>
              </a:spcBef>
              <a:spcAft>
                <a:spcPts val="0"/>
              </a:spcAft>
              <a:buClr>
                <a:srgbClr val="0A323E"/>
              </a:buClr>
              <a:buSzPts val="1600"/>
              <a:buChar char="○"/>
            </a:pPr>
            <a:r>
              <a:rPr lang="en-US" sz="1600">
                <a:solidFill>
                  <a:srgbClr val="0A323E"/>
                </a:solidFill>
              </a:rPr>
              <a:t>Fail silent </a:t>
            </a:r>
            <a:endParaRPr sz="1600">
              <a:solidFill>
                <a:srgbClr val="0A323E"/>
              </a:solidFill>
            </a:endParaRPr>
          </a:p>
          <a:p>
            <a:pPr indent="-330200" lvl="1" marL="914400" marR="0" rtl="0" algn="l">
              <a:lnSpc>
                <a:spcPct val="100000"/>
              </a:lnSpc>
              <a:spcBef>
                <a:spcPts val="0"/>
              </a:spcBef>
              <a:spcAft>
                <a:spcPts val="0"/>
              </a:spcAft>
              <a:buClr>
                <a:srgbClr val="0A323E"/>
              </a:buClr>
              <a:buSzPts val="1600"/>
              <a:buChar char="○"/>
            </a:pPr>
            <a:r>
              <a:rPr lang="en-US" sz="1600">
                <a:solidFill>
                  <a:srgbClr val="0A323E"/>
                </a:solidFill>
              </a:rPr>
              <a:t>Fail fast</a:t>
            </a:r>
            <a:endParaRPr sz="1600">
              <a:solidFill>
                <a:srgbClr val="0A323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5"/>
          <p:cNvSpPr/>
          <p:nvPr/>
        </p:nvSpPr>
        <p:spPr>
          <a:xfrm>
            <a:off x="7905674" y="489234"/>
            <a:ext cx="31281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US" sz="1200">
                <a:solidFill>
                  <a:srgbClr val="40E0D0"/>
                </a:solidFill>
              </a:rPr>
              <a:t>Software resilience</a:t>
            </a:r>
            <a:endParaRPr b="1" sz="1200">
              <a:solidFill>
                <a:srgbClr val="40E0D0"/>
              </a:solidFill>
            </a:endParaRPr>
          </a:p>
        </p:txBody>
      </p:sp>
      <p:sp>
        <p:nvSpPr>
          <p:cNvPr id="196" name="Google Shape;196;p25"/>
          <p:cNvSpPr/>
          <p:nvPr/>
        </p:nvSpPr>
        <p:spPr>
          <a:xfrm>
            <a:off x="7913225" y="1266150"/>
            <a:ext cx="3510900" cy="49161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None/>
            </a:pPr>
            <a:r>
              <a:t/>
            </a:r>
            <a:endParaRPr b="1" sz="1600">
              <a:solidFill>
                <a:srgbClr val="0A323E"/>
              </a:solidFill>
            </a:endParaRPr>
          </a:p>
          <a:p>
            <a:pPr indent="0" lvl="0" marL="0" rtl="0" algn="l">
              <a:spcBef>
                <a:spcPts val="400"/>
              </a:spcBef>
              <a:spcAft>
                <a:spcPts val="0"/>
              </a:spcAft>
              <a:buNone/>
            </a:pPr>
            <a:r>
              <a:t/>
            </a:r>
            <a:endParaRPr b="1" sz="1600">
              <a:solidFill>
                <a:srgbClr val="0A323E"/>
              </a:solidFill>
            </a:endParaRPr>
          </a:p>
          <a:p>
            <a:pPr indent="0" lvl="0" marL="0" rtl="0" algn="l">
              <a:spcBef>
                <a:spcPts val="400"/>
              </a:spcBef>
              <a:spcAft>
                <a:spcPts val="0"/>
              </a:spcAft>
              <a:buNone/>
            </a:pPr>
            <a:r>
              <a:rPr b="1" lang="en-US" sz="1600">
                <a:solidFill>
                  <a:srgbClr val="0A323E"/>
                </a:solidFill>
              </a:rPr>
              <a:t>Circuit</a:t>
            </a:r>
            <a:r>
              <a:rPr b="1" lang="en-US" sz="1600">
                <a:solidFill>
                  <a:srgbClr val="0A323E"/>
                </a:solidFill>
              </a:rPr>
              <a:t> breaker</a:t>
            </a:r>
            <a:br>
              <a:rPr b="1" lang="en-US" sz="1600">
                <a:solidFill>
                  <a:srgbClr val="0A323E"/>
                </a:solidFill>
              </a:rPr>
            </a:br>
            <a:endParaRPr b="1" sz="1600">
              <a:solidFill>
                <a:srgbClr val="0A323E"/>
              </a:solidFill>
            </a:endParaRPr>
          </a:p>
          <a:p>
            <a:pPr indent="-330200" lvl="0" marL="457200" rtl="0" algn="l">
              <a:spcBef>
                <a:spcPts val="400"/>
              </a:spcBef>
              <a:spcAft>
                <a:spcPts val="0"/>
              </a:spcAft>
              <a:buClr>
                <a:srgbClr val="0A323E"/>
              </a:buClr>
              <a:buSzPts val="1600"/>
              <a:buChar char="●"/>
            </a:pPr>
            <a:r>
              <a:rPr lang="en-US" sz="1600">
                <a:solidFill>
                  <a:srgbClr val="0A323E"/>
                </a:solidFill>
              </a:rPr>
              <a:t>P</a:t>
            </a:r>
            <a:r>
              <a:rPr lang="en-US" sz="1600">
                <a:solidFill>
                  <a:srgbClr val="0A323E"/>
                </a:solidFill>
              </a:rPr>
              <a:t>revent an application for repeatedly trying to execute an operation that’s likely to fail.</a:t>
            </a:r>
            <a:br>
              <a:rPr lang="en-US" sz="1600">
                <a:solidFill>
                  <a:srgbClr val="0A323E"/>
                </a:solidFill>
              </a:rPr>
            </a:br>
            <a:endParaRPr sz="1600">
              <a:solidFill>
                <a:srgbClr val="0A323E"/>
              </a:solidFill>
            </a:endParaRPr>
          </a:p>
          <a:p>
            <a:pPr indent="-330200" lvl="0" marL="457200" rtl="0" algn="l">
              <a:spcBef>
                <a:spcPts val="0"/>
              </a:spcBef>
              <a:spcAft>
                <a:spcPts val="0"/>
              </a:spcAft>
              <a:buClr>
                <a:srgbClr val="0A323E"/>
              </a:buClr>
              <a:buSzPts val="1600"/>
              <a:buChar char="●"/>
            </a:pPr>
            <a:r>
              <a:rPr lang="en-US" sz="1600">
                <a:solidFill>
                  <a:srgbClr val="0A323E"/>
                </a:solidFill>
              </a:rPr>
              <a:t>Acts as a proxy - state machine that mimic the </a:t>
            </a:r>
            <a:r>
              <a:rPr lang="en-US" sz="1600">
                <a:solidFill>
                  <a:srgbClr val="0A323E"/>
                </a:solidFill>
              </a:rPr>
              <a:t>functionality</a:t>
            </a:r>
            <a:r>
              <a:rPr lang="en-US" sz="1600">
                <a:solidFill>
                  <a:srgbClr val="0A323E"/>
                </a:solidFill>
              </a:rPr>
              <a:t> of an electrical circuit breaker:</a:t>
            </a:r>
            <a:endParaRPr sz="1600">
              <a:solidFill>
                <a:srgbClr val="0A323E"/>
              </a:solidFill>
            </a:endParaRPr>
          </a:p>
          <a:p>
            <a:pPr indent="-330200" lvl="1" marL="914400" rtl="0" algn="l">
              <a:spcBef>
                <a:spcPts val="0"/>
              </a:spcBef>
              <a:spcAft>
                <a:spcPts val="0"/>
              </a:spcAft>
              <a:buClr>
                <a:srgbClr val="0A323E"/>
              </a:buClr>
              <a:buSzPts val="1600"/>
              <a:buChar char="○"/>
            </a:pPr>
            <a:r>
              <a:rPr lang="en-US" sz="1600">
                <a:solidFill>
                  <a:srgbClr val="0A323E"/>
                </a:solidFill>
              </a:rPr>
              <a:t>Closed</a:t>
            </a:r>
            <a:endParaRPr sz="1600">
              <a:solidFill>
                <a:srgbClr val="0A323E"/>
              </a:solidFill>
            </a:endParaRPr>
          </a:p>
          <a:p>
            <a:pPr indent="-330200" lvl="1" marL="914400" rtl="0" algn="l">
              <a:spcBef>
                <a:spcPts val="0"/>
              </a:spcBef>
              <a:spcAft>
                <a:spcPts val="0"/>
              </a:spcAft>
              <a:buClr>
                <a:srgbClr val="0A323E"/>
              </a:buClr>
              <a:buSzPts val="1600"/>
              <a:buChar char="○"/>
            </a:pPr>
            <a:r>
              <a:rPr lang="en-US" sz="1600">
                <a:solidFill>
                  <a:srgbClr val="0A323E"/>
                </a:solidFill>
              </a:rPr>
              <a:t>Open</a:t>
            </a:r>
            <a:endParaRPr sz="1600">
              <a:solidFill>
                <a:srgbClr val="0A323E"/>
              </a:solidFill>
            </a:endParaRPr>
          </a:p>
          <a:p>
            <a:pPr indent="-330200" lvl="1" marL="914400" rtl="0" algn="l">
              <a:spcBef>
                <a:spcPts val="0"/>
              </a:spcBef>
              <a:spcAft>
                <a:spcPts val="0"/>
              </a:spcAft>
              <a:buClr>
                <a:srgbClr val="0A323E"/>
              </a:buClr>
              <a:buSzPts val="1600"/>
              <a:buChar char="○"/>
            </a:pPr>
            <a:r>
              <a:rPr lang="en-US" sz="1600">
                <a:solidFill>
                  <a:srgbClr val="0A323E"/>
                </a:solidFill>
              </a:rPr>
              <a:t>Half - Open</a:t>
            </a:r>
            <a:endParaRPr sz="1600">
              <a:solidFill>
                <a:srgbClr val="0A323E"/>
              </a:solidFill>
            </a:endParaRPr>
          </a:p>
        </p:txBody>
      </p:sp>
      <p:pic>
        <p:nvPicPr>
          <p:cNvPr id="197" name="Google Shape;197;p25"/>
          <p:cNvPicPr preferRelativeResize="0"/>
          <p:nvPr/>
        </p:nvPicPr>
        <p:blipFill rotWithShape="1">
          <a:blip r:embed="rId3">
            <a:alphaModFix/>
          </a:blip>
          <a:srcRect b="5756" l="0" r="0" t="32011"/>
          <a:stretch/>
        </p:blipFill>
        <p:spPr>
          <a:xfrm flipH="1">
            <a:off x="-1" y="-1875"/>
            <a:ext cx="7359897" cy="68617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6"/>
          <p:cNvPicPr preferRelativeResize="0"/>
          <p:nvPr/>
        </p:nvPicPr>
        <p:blipFill rotWithShape="1">
          <a:blip r:embed="rId3">
            <a:alphaModFix/>
          </a:blip>
          <a:srcRect b="0" l="9773" r="9782" t="0"/>
          <a:stretch/>
        </p:blipFill>
        <p:spPr>
          <a:xfrm>
            <a:off x="4832099" y="-1862"/>
            <a:ext cx="7359898" cy="6861727"/>
          </a:xfrm>
          <a:prstGeom prst="rect">
            <a:avLst/>
          </a:prstGeom>
          <a:noFill/>
          <a:ln>
            <a:noFill/>
          </a:ln>
        </p:spPr>
      </p:pic>
      <p:sp>
        <p:nvSpPr>
          <p:cNvPr id="203" name="Google Shape;203;p26"/>
          <p:cNvSpPr/>
          <p:nvPr/>
        </p:nvSpPr>
        <p:spPr>
          <a:xfrm>
            <a:off x="627650" y="1290000"/>
            <a:ext cx="3490500" cy="365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600"/>
              <a:buFont typeface="Arial"/>
              <a:buNone/>
            </a:pPr>
            <a:r>
              <a:t/>
            </a:r>
            <a:endParaRPr b="1" sz="1600">
              <a:solidFill>
                <a:srgbClr val="0A323E"/>
              </a:solidFill>
            </a:endParaRPr>
          </a:p>
          <a:p>
            <a:pPr indent="0" lvl="0" marL="0" marR="0" rtl="0" algn="l">
              <a:lnSpc>
                <a:spcPct val="100000"/>
              </a:lnSpc>
              <a:spcBef>
                <a:spcPts val="400"/>
              </a:spcBef>
              <a:spcAft>
                <a:spcPts val="0"/>
              </a:spcAft>
              <a:buClr>
                <a:srgbClr val="000000"/>
              </a:buClr>
              <a:buSzPts val="1600"/>
              <a:buFont typeface="Arial"/>
              <a:buNone/>
            </a:pPr>
            <a:r>
              <a:t/>
            </a:r>
            <a:endParaRPr b="1" sz="1600">
              <a:solidFill>
                <a:srgbClr val="0A323E"/>
              </a:solidFill>
            </a:endParaRPr>
          </a:p>
          <a:p>
            <a:pPr indent="0" lvl="0" marL="0" rtl="0" algn="l">
              <a:spcBef>
                <a:spcPts val="400"/>
              </a:spcBef>
              <a:spcAft>
                <a:spcPts val="0"/>
              </a:spcAft>
              <a:buNone/>
            </a:pPr>
            <a:r>
              <a:rPr b="1" lang="en-US" sz="1600">
                <a:solidFill>
                  <a:srgbClr val="0A323E"/>
                </a:solidFill>
              </a:rPr>
              <a:t>Bulkhead</a:t>
            </a:r>
            <a:br>
              <a:rPr b="1" lang="en-US" sz="1600">
                <a:solidFill>
                  <a:srgbClr val="0A323E"/>
                </a:solidFill>
              </a:rPr>
            </a:br>
            <a:endParaRPr b="1" sz="1600">
              <a:solidFill>
                <a:srgbClr val="0A323E"/>
              </a:solidFill>
            </a:endParaRPr>
          </a:p>
          <a:p>
            <a:pPr indent="-330200" lvl="0" marL="457200" marR="0" rtl="0" algn="l">
              <a:lnSpc>
                <a:spcPct val="100000"/>
              </a:lnSpc>
              <a:spcBef>
                <a:spcPts val="400"/>
              </a:spcBef>
              <a:spcAft>
                <a:spcPts val="0"/>
              </a:spcAft>
              <a:buClr>
                <a:srgbClr val="0A323E"/>
              </a:buClr>
              <a:buSzPts val="1600"/>
              <a:buChar char="●"/>
            </a:pPr>
            <a:r>
              <a:rPr lang="en-US" sz="1600">
                <a:solidFill>
                  <a:srgbClr val="0A323E"/>
                </a:solidFill>
              </a:rPr>
              <a:t>Isolate services and consumers via partitions.</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Useful for preventing catastrophic failures.</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Pattern great for resiliency — performance hurdle for your application.</a:t>
            </a:r>
            <a:endParaRPr sz="1600">
              <a:solidFill>
                <a:srgbClr val="0A323E"/>
              </a:solidFill>
            </a:endParaRPr>
          </a:p>
        </p:txBody>
      </p:sp>
      <p:sp>
        <p:nvSpPr>
          <p:cNvPr id="204" name="Google Shape;204;p26"/>
          <p:cNvSpPr/>
          <p:nvPr/>
        </p:nvSpPr>
        <p:spPr>
          <a:xfrm>
            <a:off x="620081" y="513088"/>
            <a:ext cx="3128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40E0D0"/>
                </a:solidFill>
              </a:rPr>
              <a:t>Software resilience</a:t>
            </a:r>
            <a:endParaRPr b="1" i="0" sz="1200" u="none" cap="none" strike="noStrike">
              <a:solidFill>
                <a:srgbClr val="40E0D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p:nvPr/>
        </p:nvSpPr>
        <p:spPr>
          <a:xfrm>
            <a:off x="7905674" y="489234"/>
            <a:ext cx="31281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US" sz="1200">
                <a:solidFill>
                  <a:srgbClr val="40E0D0"/>
                </a:solidFill>
              </a:rPr>
              <a:t>Software resilience</a:t>
            </a:r>
            <a:endParaRPr b="1" sz="1200">
              <a:solidFill>
                <a:srgbClr val="40E0D0"/>
              </a:solidFill>
            </a:endParaRPr>
          </a:p>
        </p:txBody>
      </p:sp>
      <p:sp>
        <p:nvSpPr>
          <p:cNvPr id="210" name="Google Shape;210;p27"/>
          <p:cNvSpPr/>
          <p:nvPr/>
        </p:nvSpPr>
        <p:spPr>
          <a:xfrm>
            <a:off x="7913225" y="1266150"/>
            <a:ext cx="3510900" cy="49161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None/>
            </a:pPr>
            <a:r>
              <a:t/>
            </a:r>
            <a:endParaRPr b="1" sz="1600">
              <a:solidFill>
                <a:srgbClr val="0A323E"/>
              </a:solidFill>
            </a:endParaRPr>
          </a:p>
          <a:p>
            <a:pPr indent="0" lvl="0" marL="0" rtl="0" algn="l">
              <a:spcBef>
                <a:spcPts val="400"/>
              </a:spcBef>
              <a:spcAft>
                <a:spcPts val="0"/>
              </a:spcAft>
              <a:buNone/>
            </a:pPr>
            <a:r>
              <a:rPr b="1" lang="en-US" sz="1600">
                <a:solidFill>
                  <a:srgbClr val="0A323E"/>
                </a:solidFill>
              </a:rPr>
              <a:t>Rate limiter</a:t>
            </a:r>
            <a:br>
              <a:rPr b="1" lang="en-US" sz="1600">
                <a:solidFill>
                  <a:srgbClr val="0A323E"/>
                </a:solidFill>
              </a:rPr>
            </a:br>
            <a:endParaRPr b="1" sz="1600">
              <a:solidFill>
                <a:srgbClr val="0A323E"/>
              </a:solidFill>
            </a:endParaRPr>
          </a:p>
          <a:p>
            <a:pPr indent="-330200" lvl="0" marL="457200" rtl="0" algn="l">
              <a:spcBef>
                <a:spcPts val="400"/>
              </a:spcBef>
              <a:spcAft>
                <a:spcPts val="0"/>
              </a:spcAft>
              <a:buClr>
                <a:srgbClr val="0A323E"/>
              </a:buClr>
              <a:buSzPts val="1600"/>
              <a:buChar char="●"/>
            </a:pPr>
            <a:r>
              <a:rPr lang="en-US" sz="1600">
                <a:solidFill>
                  <a:srgbClr val="0A323E"/>
                </a:solidFill>
              </a:rPr>
              <a:t>I</a:t>
            </a:r>
            <a:r>
              <a:rPr lang="en-US" sz="1600">
                <a:solidFill>
                  <a:srgbClr val="0A323E"/>
                </a:solidFill>
              </a:rPr>
              <a:t>mposing limits on the rate at which other applications or service can access them.</a:t>
            </a:r>
            <a:br>
              <a:rPr lang="en-US" sz="1600">
                <a:solidFill>
                  <a:srgbClr val="0A323E"/>
                </a:solidFill>
              </a:rPr>
            </a:br>
            <a:endParaRPr sz="1600">
              <a:solidFill>
                <a:srgbClr val="0A323E"/>
              </a:solidFill>
            </a:endParaRPr>
          </a:p>
          <a:p>
            <a:pPr indent="-330200" lvl="0" marL="457200" rtl="0" algn="l">
              <a:spcBef>
                <a:spcPts val="0"/>
              </a:spcBef>
              <a:spcAft>
                <a:spcPts val="0"/>
              </a:spcAft>
              <a:buClr>
                <a:srgbClr val="0A323E"/>
              </a:buClr>
              <a:buSzPts val="1600"/>
              <a:buChar char="●"/>
            </a:pPr>
            <a:r>
              <a:rPr lang="en-US" sz="1600">
                <a:solidFill>
                  <a:srgbClr val="0A323E"/>
                </a:solidFill>
              </a:rPr>
              <a:t>Large-scale repetitive automated tasks (batch processing).</a:t>
            </a:r>
            <a:endParaRPr sz="1600">
              <a:solidFill>
                <a:srgbClr val="0A323E"/>
              </a:solidFill>
            </a:endParaRPr>
          </a:p>
          <a:p>
            <a:pPr indent="0" lvl="0" marL="0" rtl="0" algn="l">
              <a:spcBef>
                <a:spcPts val="400"/>
              </a:spcBef>
              <a:spcAft>
                <a:spcPts val="0"/>
              </a:spcAft>
              <a:buNone/>
            </a:pPr>
            <a:r>
              <a:t/>
            </a:r>
            <a:endParaRPr b="1" sz="1600">
              <a:solidFill>
                <a:srgbClr val="0A323E"/>
              </a:solidFill>
            </a:endParaRPr>
          </a:p>
          <a:p>
            <a:pPr indent="0" lvl="0" marL="0" rtl="0" algn="l">
              <a:spcBef>
                <a:spcPts val="400"/>
              </a:spcBef>
              <a:spcAft>
                <a:spcPts val="0"/>
              </a:spcAft>
              <a:buNone/>
            </a:pPr>
            <a:r>
              <a:rPr b="1" lang="en-US" sz="1600">
                <a:solidFill>
                  <a:srgbClr val="0A323E"/>
                </a:solidFill>
              </a:rPr>
              <a:t>Time</a:t>
            </a:r>
            <a:r>
              <a:rPr b="1" lang="en-US" sz="1600">
                <a:solidFill>
                  <a:srgbClr val="0A323E"/>
                </a:solidFill>
              </a:rPr>
              <a:t> limiter</a:t>
            </a:r>
            <a:br>
              <a:rPr b="1" lang="en-US" sz="1600">
                <a:solidFill>
                  <a:srgbClr val="0A323E"/>
                </a:solidFill>
              </a:rPr>
            </a:br>
            <a:endParaRPr b="1" sz="1600">
              <a:solidFill>
                <a:srgbClr val="0A323E"/>
              </a:solidFill>
            </a:endParaRPr>
          </a:p>
          <a:p>
            <a:pPr indent="-330200" lvl="0" marL="457200" marR="0" rtl="0" algn="l">
              <a:lnSpc>
                <a:spcPct val="100000"/>
              </a:lnSpc>
              <a:spcBef>
                <a:spcPts val="400"/>
              </a:spcBef>
              <a:spcAft>
                <a:spcPts val="0"/>
              </a:spcAft>
              <a:buClr>
                <a:srgbClr val="0A323E"/>
              </a:buClr>
              <a:buSzPts val="1600"/>
              <a:buChar char="●"/>
            </a:pPr>
            <a:r>
              <a:rPr lang="en-US" sz="1600">
                <a:solidFill>
                  <a:srgbClr val="0A323E"/>
                </a:solidFill>
              </a:rPr>
              <a:t>Limit the amount of time spent calling a remote service.</a:t>
            </a:r>
            <a:endParaRPr sz="1600">
              <a:solidFill>
                <a:srgbClr val="0A323E"/>
              </a:solidFill>
            </a:endParaRPr>
          </a:p>
          <a:p>
            <a:pPr indent="0" lvl="0" marL="0" rtl="0" algn="l">
              <a:spcBef>
                <a:spcPts val="400"/>
              </a:spcBef>
              <a:spcAft>
                <a:spcPts val="0"/>
              </a:spcAft>
              <a:buNone/>
            </a:pPr>
            <a:r>
              <a:t/>
            </a:r>
            <a:endParaRPr b="1" sz="1600">
              <a:solidFill>
                <a:srgbClr val="0A323E"/>
              </a:solidFill>
            </a:endParaRPr>
          </a:p>
        </p:txBody>
      </p:sp>
      <p:pic>
        <p:nvPicPr>
          <p:cNvPr id="211" name="Google Shape;211;p27"/>
          <p:cNvPicPr preferRelativeResize="0"/>
          <p:nvPr/>
        </p:nvPicPr>
        <p:blipFill rotWithShape="1">
          <a:blip r:embed="rId3">
            <a:alphaModFix/>
          </a:blip>
          <a:srcRect b="0" l="14255" r="14255" t="0"/>
          <a:stretch/>
        </p:blipFill>
        <p:spPr>
          <a:xfrm flipH="1">
            <a:off x="-1" y="-1875"/>
            <a:ext cx="7359898" cy="6861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28"/>
          <p:cNvPicPr preferRelativeResize="0"/>
          <p:nvPr/>
        </p:nvPicPr>
        <p:blipFill rotWithShape="1">
          <a:blip r:embed="rId3">
            <a:alphaModFix/>
          </a:blip>
          <a:srcRect b="15033" l="0" r="0" t="15040"/>
          <a:stretch/>
        </p:blipFill>
        <p:spPr>
          <a:xfrm>
            <a:off x="4832099" y="-1862"/>
            <a:ext cx="7359898" cy="6861727"/>
          </a:xfrm>
          <a:prstGeom prst="rect">
            <a:avLst/>
          </a:prstGeom>
          <a:noFill/>
          <a:ln>
            <a:noFill/>
          </a:ln>
        </p:spPr>
      </p:pic>
      <p:sp>
        <p:nvSpPr>
          <p:cNvPr id="217" name="Google Shape;217;p28"/>
          <p:cNvSpPr/>
          <p:nvPr/>
        </p:nvSpPr>
        <p:spPr>
          <a:xfrm>
            <a:off x="620081" y="513088"/>
            <a:ext cx="3128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40E0D0"/>
                </a:solidFill>
              </a:rPr>
              <a:t>Software resilience</a:t>
            </a:r>
            <a:endParaRPr b="1" i="0" sz="1200" u="none" cap="none" strike="noStrike">
              <a:solidFill>
                <a:srgbClr val="40E0D0"/>
              </a:solidFill>
              <a:latin typeface="Arial"/>
              <a:ea typeface="Arial"/>
              <a:cs typeface="Arial"/>
              <a:sym typeface="Arial"/>
            </a:endParaRPr>
          </a:p>
        </p:txBody>
      </p:sp>
      <p:sp>
        <p:nvSpPr>
          <p:cNvPr id="218" name="Google Shape;218;p28"/>
          <p:cNvSpPr/>
          <p:nvPr/>
        </p:nvSpPr>
        <p:spPr>
          <a:xfrm>
            <a:off x="627650" y="1290000"/>
            <a:ext cx="3490500" cy="365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600"/>
              <a:buFont typeface="Arial"/>
              <a:buNone/>
            </a:pPr>
            <a:r>
              <a:t/>
            </a:r>
            <a:endParaRPr b="1" sz="1600">
              <a:solidFill>
                <a:srgbClr val="0A323E"/>
              </a:solidFill>
            </a:endParaRPr>
          </a:p>
          <a:p>
            <a:pPr indent="0" lvl="0" marL="0" marR="0" rtl="0" algn="l">
              <a:lnSpc>
                <a:spcPct val="100000"/>
              </a:lnSpc>
              <a:spcBef>
                <a:spcPts val="400"/>
              </a:spcBef>
              <a:spcAft>
                <a:spcPts val="0"/>
              </a:spcAft>
              <a:buClr>
                <a:srgbClr val="000000"/>
              </a:buClr>
              <a:buSzPts val="1600"/>
              <a:buFont typeface="Arial"/>
              <a:buNone/>
            </a:pPr>
            <a:r>
              <a:t/>
            </a:r>
            <a:endParaRPr b="1" sz="1600">
              <a:solidFill>
                <a:srgbClr val="0A323E"/>
              </a:solidFill>
            </a:endParaRPr>
          </a:p>
          <a:p>
            <a:pPr indent="0" lvl="0" marL="0" rtl="0" algn="l">
              <a:spcBef>
                <a:spcPts val="400"/>
              </a:spcBef>
              <a:spcAft>
                <a:spcPts val="0"/>
              </a:spcAft>
              <a:buNone/>
            </a:pPr>
            <a:r>
              <a:rPr b="1" lang="en-US" sz="1600">
                <a:solidFill>
                  <a:srgbClr val="0A323E"/>
                </a:solidFill>
              </a:rPr>
              <a:t>Cache</a:t>
            </a:r>
            <a:br>
              <a:rPr b="1" lang="en-US" sz="1600">
                <a:solidFill>
                  <a:srgbClr val="0A323E"/>
                </a:solidFill>
              </a:rPr>
            </a:br>
            <a:endParaRPr sz="1600">
              <a:solidFill>
                <a:srgbClr val="0A323E"/>
              </a:solidFill>
            </a:endParaRPr>
          </a:p>
          <a:p>
            <a:pPr indent="-330200" lvl="0" marL="457200" marR="0" rtl="0" algn="l">
              <a:lnSpc>
                <a:spcPct val="100000"/>
              </a:lnSpc>
              <a:spcBef>
                <a:spcPts val="400"/>
              </a:spcBef>
              <a:spcAft>
                <a:spcPts val="0"/>
              </a:spcAft>
              <a:buClr>
                <a:srgbClr val="0A323E"/>
              </a:buClr>
              <a:buSzPts val="1600"/>
              <a:buChar char="●"/>
            </a:pPr>
            <a:r>
              <a:rPr lang="en-US" sz="1600">
                <a:solidFill>
                  <a:srgbClr val="0A323E"/>
                </a:solidFill>
              </a:rPr>
              <a:t>Improved application scalability.</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Reduce load on downstream services.</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Improved degradation.</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Lower overall solution cost.</a:t>
            </a:r>
            <a:endParaRPr sz="1600">
              <a:solidFill>
                <a:srgbClr val="0A323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9"/>
          <p:cNvSpPr/>
          <p:nvPr/>
        </p:nvSpPr>
        <p:spPr>
          <a:xfrm>
            <a:off x="7905674" y="489234"/>
            <a:ext cx="31281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US" sz="1200">
                <a:solidFill>
                  <a:srgbClr val="40E0D0"/>
                </a:solidFill>
              </a:rPr>
              <a:t>Software resilience</a:t>
            </a:r>
            <a:endParaRPr b="1" sz="1200">
              <a:solidFill>
                <a:srgbClr val="40E0D0"/>
              </a:solidFill>
            </a:endParaRPr>
          </a:p>
        </p:txBody>
      </p:sp>
      <p:sp>
        <p:nvSpPr>
          <p:cNvPr id="224" name="Google Shape;224;p29"/>
          <p:cNvSpPr/>
          <p:nvPr/>
        </p:nvSpPr>
        <p:spPr>
          <a:xfrm>
            <a:off x="7905675" y="1032525"/>
            <a:ext cx="3510900" cy="53814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None/>
            </a:pPr>
            <a:r>
              <a:t/>
            </a:r>
            <a:endParaRPr b="1" sz="1600">
              <a:solidFill>
                <a:srgbClr val="0A323E"/>
              </a:solidFill>
            </a:endParaRPr>
          </a:p>
          <a:p>
            <a:pPr indent="0" lvl="0" marL="0" rtl="0" algn="l">
              <a:spcBef>
                <a:spcPts val="400"/>
              </a:spcBef>
              <a:spcAft>
                <a:spcPts val="0"/>
              </a:spcAft>
              <a:buNone/>
            </a:pPr>
            <a:r>
              <a:rPr b="1" lang="en-US" sz="1600">
                <a:solidFill>
                  <a:srgbClr val="0A323E"/>
                </a:solidFill>
              </a:rPr>
              <a:t>resilience4j</a:t>
            </a:r>
            <a:br>
              <a:rPr b="1" lang="en-US" sz="1600">
                <a:solidFill>
                  <a:srgbClr val="0A323E"/>
                </a:solidFill>
              </a:rPr>
            </a:br>
            <a:endParaRPr b="1" sz="1600">
              <a:solidFill>
                <a:srgbClr val="0A323E"/>
              </a:solidFill>
            </a:endParaRPr>
          </a:p>
          <a:p>
            <a:pPr indent="-330200" lvl="0" marL="457200" rtl="0" algn="l">
              <a:spcBef>
                <a:spcPts val="400"/>
              </a:spcBef>
              <a:spcAft>
                <a:spcPts val="0"/>
              </a:spcAft>
              <a:buClr>
                <a:srgbClr val="0A323E"/>
              </a:buClr>
              <a:buSzPts val="1600"/>
              <a:buChar char="●"/>
            </a:pPr>
            <a:r>
              <a:rPr lang="en-US" sz="1600">
                <a:solidFill>
                  <a:srgbClr val="0A323E"/>
                </a:solidFill>
              </a:rPr>
              <a:t>fault tolerance library designed for functional </a:t>
            </a:r>
            <a:r>
              <a:rPr lang="en-US" sz="1600">
                <a:solidFill>
                  <a:srgbClr val="0A323E"/>
                </a:solidFill>
              </a:rPr>
              <a:t>programming</a:t>
            </a:r>
            <a:endParaRPr sz="1600">
              <a:solidFill>
                <a:srgbClr val="0A323E"/>
              </a:solidFill>
            </a:endParaRPr>
          </a:p>
          <a:p>
            <a:pPr indent="0" lvl="0" marL="457200" rtl="0" algn="l">
              <a:spcBef>
                <a:spcPts val="400"/>
              </a:spcBef>
              <a:spcAft>
                <a:spcPts val="0"/>
              </a:spcAft>
              <a:buNone/>
            </a:pPr>
            <a:r>
              <a:rPr lang="en-US" sz="1600" u="sng">
                <a:solidFill>
                  <a:srgbClr val="40E0D0"/>
                </a:solidFill>
                <a:hlinkClick r:id="rId3">
                  <a:extLst>
                    <a:ext uri="{A12FA001-AC4F-418D-AE19-62706E023703}">
                      <ahyp:hlinkClr val="tx"/>
                    </a:ext>
                  </a:extLst>
                </a:hlinkClick>
              </a:rPr>
              <a:t>https://github.com/resilience4j/resilience4j</a:t>
            </a:r>
            <a:endParaRPr sz="1600">
              <a:solidFill>
                <a:srgbClr val="0A323E"/>
              </a:solidFill>
            </a:endParaRPr>
          </a:p>
          <a:p>
            <a:pPr indent="0" lvl="0" marL="0" rtl="0" algn="l">
              <a:spcBef>
                <a:spcPts val="400"/>
              </a:spcBef>
              <a:spcAft>
                <a:spcPts val="0"/>
              </a:spcAft>
              <a:buNone/>
            </a:pPr>
            <a:r>
              <a:t/>
            </a:r>
            <a:endParaRPr sz="1600">
              <a:solidFill>
                <a:srgbClr val="40E0D0"/>
              </a:solidFill>
            </a:endParaRPr>
          </a:p>
          <a:p>
            <a:pPr indent="-330200" lvl="0" marL="457200" rtl="0" algn="l">
              <a:spcBef>
                <a:spcPts val="400"/>
              </a:spcBef>
              <a:spcAft>
                <a:spcPts val="0"/>
              </a:spcAft>
              <a:buClr>
                <a:srgbClr val="0A323E"/>
              </a:buClr>
              <a:buSzPts val="1600"/>
              <a:buChar char="●"/>
            </a:pPr>
            <a:r>
              <a:rPr lang="en-US" sz="1600">
                <a:solidFill>
                  <a:srgbClr val="0A323E"/>
                </a:solidFill>
              </a:rPr>
              <a:t>Apache License, Version 2.0</a:t>
            </a:r>
            <a:endParaRPr sz="1600">
              <a:solidFill>
                <a:srgbClr val="0A323E"/>
              </a:solidFill>
            </a:endParaRPr>
          </a:p>
          <a:p>
            <a:pPr indent="0" lvl="0" marL="0" rtl="0" algn="l">
              <a:spcBef>
                <a:spcPts val="400"/>
              </a:spcBef>
              <a:spcAft>
                <a:spcPts val="0"/>
              </a:spcAft>
              <a:buNone/>
            </a:pPr>
            <a:r>
              <a:t/>
            </a:r>
            <a:endParaRPr b="1" sz="1600">
              <a:solidFill>
                <a:srgbClr val="0A323E"/>
              </a:solidFill>
            </a:endParaRPr>
          </a:p>
          <a:p>
            <a:pPr indent="0" lvl="0" marL="0" rtl="0" algn="l">
              <a:spcBef>
                <a:spcPts val="400"/>
              </a:spcBef>
              <a:spcAft>
                <a:spcPts val="0"/>
              </a:spcAft>
              <a:buNone/>
            </a:pPr>
            <a:r>
              <a:rPr b="1" lang="en-US" sz="1600">
                <a:solidFill>
                  <a:srgbClr val="0A323E"/>
                </a:solidFill>
              </a:rPr>
              <a:t>polly </a:t>
            </a:r>
            <a:br>
              <a:rPr b="1" lang="en-US" sz="1600">
                <a:solidFill>
                  <a:srgbClr val="0A323E"/>
                </a:solidFill>
              </a:rPr>
            </a:br>
            <a:endParaRPr b="1" sz="1600">
              <a:solidFill>
                <a:srgbClr val="0A323E"/>
              </a:solidFill>
            </a:endParaRPr>
          </a:p>
          <a:p>
            <a:pPr indent="-330200" lvl="0" marL="457200" rtl="0" algn="l">
              <a:spcBef>
                <a:spcPts val="400"/>
              </a:spcBef>
              <a:spcAft>
                <a:spcPts val="0"/>
              </a:spcAft>
              <a:buClr>
                <a:srgbClr val="0A323E"/>
              </a:buClr>
              <a:buSzPts val="1600"/>
              <a:buChar char="●"/>
            </a:pPr>
            <a:r>
              <a:rPr lang="en-US" sz="1600">
                <a:solidFill>
                  <a:srgbClr val="0A323E"/>
                </a:solidFill>
              </a:rPr>
              <a:t>.NET resilience and transient-fault-handling library</a:t>
            </a:r>
            <a:endParaRPr sz="1600">
              <a:solidFill>
                <a:srgbClr val="0A323E"/>
              </a:solidFill>
            </a:endParaRPr>
          </a:p>
          <a:p>
            <a:pPr indent="0" lvl="0" marL="457200" rtl="0" algn="l">
              <a:spcBef>
                <a:spcPts val="400"/>
              </a:spcBef>
              <a:spcAft>
                <a:spcPts val="0"/>
              </a:spcAft>
              <a:buNone/>
            </a:pPr>
            <a:r>
              <a:rPr lang="en-US" sz="1600" u="sng">
                <a:solidFill>
                  <a:srgbClr val="40E0D0"/>
                </a:solidFill>
                <a:hlinkClick r:id="rId4">
                  <a:extLst>
                    <a:ext uri="{A12FA001-AC4F-418D-AE19-62706E023703}">
                      <ahyp:hlinkClr val="tx"/>
                    </a:ext>
                  </a:extLst>
                </a:hlinkClick>
              </a:rPr>
              <a:t>https://github.com/App-vNext/Polly</a:t>
            </a:r>
            <a:endParaRPr sz="1600">
              <a:solidFill>
                <a:srgbClr val="40E0D0"/>
              </a:solidFill>
            </a:endParaRPr>
          </a:p>
          <a:p>
            <a:pPr indent="0" lvl="0" marL="457200" rtl="0" algn="l">
              <a:spcBef>
                <a:spcPts val="400"/>
              </a:spcBef>
              <a:spcAft>
                <a:spcPts val="0"/>
              </a:spcAft>
              <a:buNone/>
            </a:pPr>
            <a:r>
              <a:t/>
            </a:r>
            <a:endParaRPr sz="1600">
              <a:solidFill>
                <a:srgbClr val="0A323E"/>
              </a:solidFill>
            </a:endParaRPr>
          </a:p>
          <a:p>
            <a:pPr indent="-330200" lvl="0" marL="457200" rtl="0" algn="l">
              <a:spcBef>
                <a:spcPts val="400"/>
              </a:spcBef>
              <a:spcAft>
                <a:spcPts val="0"/>
              </a:spcAft>
              <a:buClr>
                <a:srgbClr val="0A323E"/>
              </a:buClr>
              <a:buSzPts val="1600"/>
              <a:buChar char="●"/>
            </a:pPr>
            <a:r>
              <a:rPr lang="en-US" sz="1600">
                <a:solidFill>
                  <a:srgbClr val="0A323E"/>
                </a:solidFill>
              </a:rPr>
              <a:t>New BSD License.</a:t>
            </a:r>
            <a:endParaRPr sz="1600">
              <a:solidFill>
                <a:srgbClr val="0A323E"/>
              </a:solidFill>
            </a:endParaRPr>
          </a:p>
        </p:txBody>
      </p:sp>
      <p:pic>
        <p:nvPicPr>
          <p:cNvPr id="225" name="Google Shape;225;p29"/>
          <p:cNvPicPr preferRelativeResize="0"/>
          <p:nvPr/>
        </p:nvPicPr>
        <p:blipFill rotWithShape="1">
          <a:blip r:embed="rId5">
            <a:alphaModFix/>
          </a:blip>
          <a:srcRect b="0" l="26877" r="1581" t="0"/>
          <a:stretch/>
        </p:blipFill>
        <p:spPr>
          <a:xfrm>
            <a:off x="-1" y="-1875"/>
            <a:ext cx="7359898" cy="6861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E0D0"/>
        </a:solidFill>
      </p:bgPr>
    </p:bg>
    <p:spTree>
      <p:nvGrpSpPr>
        <p:cNvPr id="229" name="Shape 229"/>
        <p:cNvGrpSpPr/>
        <p:nvPr/>
      </p:nvGrpSpPr>
      <p:grpSpPr>
        <a:xfrm>
          <a:off x="0" y="0"/>
          <a:ext cx="0" cy="0"/>
          <a:chOff x="0" y="0"/>
          <a:chExt cx="0" cy="0"/>
        </a:xfrm>
      </p:grpSpPr>
      <p:pic>
        <p:nvPicPr>
          <p:cNvPr id="230" name="Google Shape;230;p30"/>
          <p:cNvPicPr preferRelativeResize="0"/>
          <p:nvPr/>
        </p:nvPicPr>
        <p:blipFill rotWithShape="1">
          <a:blip r:embed="rId3">
            <a:alphaModFix/>
          </a:blip>
          <a:srcRect b="3400" l="0" r="0" t="0"/>
          <a:stretch/>
        </p:blipFill>
        <p:spPr>
          <a:xfrm>
            <a:off x="-16" y="0"/>
            <a:ext cx="7099367" cy="6857997"/>
          </a:xfrm>
          <a:prstGeom prst="rect">
            <a:avLst/>
          </a:prstGeom>
          <a:noFill/>
          <a:ln>
            <a:noFill/>
          </a:ln>
        </p:spPr>
      </p:pic>
      <p:sp>
        <p:nvSpPr>
          <p:cNvPr id="231" name="Google Shape;231;p30"/>
          <p:cNvSpPr/>
          <p:nvPr/>
        </p:nvSpPr>
        <p:spPr>
          <a:xfrm>
            <a:off x="848674" y="513100"/>
            <a:ext cx="34377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200">
              <a:solidFill>
                <a:srgbClr val="0A323E"/>
              </a:solidFill>
              <a:latin typeface="Libre Franklin"/>
              <a:ea typeface="Libre Franklin"/>
              <a:cs typeface="Libre Franklin"/>
              <a:sym typeface="Libre Franklin"/>
            </a:endParaRPr>
          </a:p>
        </p:txBody>
      </p:sp>
      <p:sp>
        <p:nvSpPr>
          <p:cNvPr id="232" name="Google Shape;232;p30"/>
          <p:cNvSpPr txBox="1"/>
          <p:nvPr/>
        </p:nvSpPr>
        <p:spPr>
          <a:xfrm>
            <a:off x="6327650" y="3049331"/>
            <a:ext cx="3920700" cy="2150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500"/>
              <a:buFont typeface="Arial"/>
              <a:buNone/>
            </a:pPr>
            <a:r>
              <a:rPr b="1" lang="en-US" sz="5000">
                <a:solidFill>
                  <a:schemeClr val="lt1"/>
                </a:solidFill>
                <a:latin typeface="Libre Franklin"/>
                <a:ea typeface="Libre Franklin"/>
                <a:cs typeface="Libre Franklin"/>
                <a:sym typeface="Libre Franklin"/>
              </a:rPr>
              <a:t>Talk time!</a:t>
            </a:r>
            <a:br>
              <a:rPr b="1" lang="en-US" sz="2800">
                <a:solidFill>
                  <a:schemeClr val="lt1"/>
                </a:solidFill>
                <a:latin typeface="Libre Franklin"/>
                <a:ea typeface="Libre Franklin"/>
                <a:cs typeface="Libre Franklin"/>
                <a:sym typeface="Libre Franklin"/>
              </a:rPr>
            </a:br>
            <a:r>
              <a:rPr b="1" lang="en-US" sz="2800">
                <a:solidFill>
                  <a:schemeClr val="lt1"/>
                </a:solidFill>
                <a:latin typeface="Libre Franklin"/>
                <a:ea typeface="Libre Franklin"/>
                <a:cs typeface="Libre Franklin"/>
                <a:sym typeface="Libre Franklin"/>
              </a:rPr>
              <a:t>Let’s have a chat.</a:t>
            </a:r>
            <a:endParaRPr b="1" sz="2800">
              <a:solidFill>
                <a:schemeClr val="lt1"/>
              </a:solidFill>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31"/>
          <p:cNvPicPr preferRelativeResize="0"/>
          <p:nvPr/>
        </p:nvPicPr>
        <p:blipFill rotWithShape="1">
          <a:blip r:embed="rId3">
            <a:alphaModFix/>
          </a:blip>
          <a:srcRect b="4671" l="7397" r="11931" t="29073"/>
          <a:stretch/>
        </p:blipFill>
        <p:spPr>
          <a:xfrm>
            <a:off x="5001541" y="2092539"/>
            <a:ext cx="5908366" cy="3044569"/>
          </a:xfrm>
          <a:prstGeom prst="rect">
            <a:avLst/>
          </a:prstGeom>
          <a:noFill/>
          <a:ln>
            <a:noFill/>
          </a:ln>
        </p:spPr>
      </p:pic>
      <p:sp>
        <p:nvSpPr>
          <p:cNvPr id="239" name="Google Shape;239;p31"/>
          <p:cNvSpPr txBox="1"/>
          <p:nvPr>
            <p:ph type="ctrTitle"/>
          </p:nvPr>
        </p:nvSpPr>
        <p:spPr>
          <a:xfrm>
            <a:off x="1434483" y="2254827"/>
            <a:ext cx="6870000" cy="1390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A323E"/>
              </a:buClr>
              <a:buSzPts val="3500"/>
              <a:buFont typeface="Arial"/>
              <a:buNone/>
            </a:pPr>
            <a:r>
              <a:rPr b="1" lang="en-US">
                <a:solidFill>
                  <a:srgbClr val="0A323E"/>
                </a:solidFill>
                <a:latin typeface="Libre Franklin"/>
                <a:ea typeface="Libre Franklin"/>
                <a:cs typeface="Libre Franklin"/>
                <a:sym typeface="Libre Franklin"/>
              </a:rPr>
              <a:t>Thank you!</a:t>
            </a:r>
            <a:endParaRPr>
              <a:latin typeface="Libre Franklin"/>
              <a:ea typeface="Libre Franklin"/>
              <a:cs typeface="Libre Franklin"/>
              <a:sym typeface="Libre Franklin"/>
            </a:endParaRPr>
          </a:p>
        </p:txBody>
      </p:sp>
      <p:sp>
        <p:nvSpPr>
          <p:cNvPr id="240" name="Google Shape;240;p31"/>
          <p:cNvSpPr/>
          <p:nvPr/>
        </p:nvSpPr>
        <p:spPr>
          <a:xfrm>
            <a:off x="3344644" y="3717975"/>
            <a:ext cx="2114100" cy="3285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n-US" sz="1900">
                <a:solidFill>
                  <a:srgbClr val="3EE0D1"/>
                </a:solidFill>
                <a:latin typeface="Libre Franklin SemiBold"/>
                <a:ea typeface="Libre Franklin SemiBold"/>
                <a:cs typeface="Libre Franklin SemiBold"/>
                <a:sym typeface="Libre Franklin SemiBold"/>
              </a:rPr>
              <a:t>Agency04.com </a:t>
            </a:r>
            <a:endParaRPr sz="1900">
              <a:solidFill>
                <a:srgbClr val="3EE0D1"/>
              </a:solidFill>
              <a:latin typeface="Libre Franklin SemiBold"/>
              <a:ea typeface="Libre Franklin SemiBold"/>
              <a:cs typeface="Libre Franklin SemiBold"/>
              <a:sym typeface="Libre Franklin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E0D0"/>
        </a:solidFill>
      </p:bgPr>
    </p:bg>
    <p:spTree>
      <p:nvGrpSpPr>
        <p:cNvPr id="96" name="Shape 96"/>
        <p:cNvGrpSpPr/>
        <p:nvPr/>
      </p:nvGrpSpPr>
      <p:grpSpPr>
        <a:xfrm>
          <a:off x="0" y="0"/>
          <a:ext cx="0" cy="0"/>
          <a:chOff x="0" y="0"/>
          <a:chExt cx="0" cy="0"/>
        </a:xfrm>
      </p:grpSpPr>
      <p:pic>
        <p:nvPicPr>
          <p:cNvPr id="97" name="Google Shape;97;p14"/>
          <p:cNvPicPr preferRelativeResize="0"/>
          <p:nvPr/>
        </p:nvPicPr>
        <p:blipFill rotWithShape="1">
          <a:blip r:embed="rId3">
            <a:alphaModFix/>
          </a:blip>
          <a:srcRect b="3400" l="0" r="0" t="0"/>
          <a:stretch/>
        </p:blipFill>
        <p:spPr>
          <a:xfrm>
            <a:off x="-16" y="0"/>
            <a:ext cx="7099367" cy="6857997"/>
          </a:xfrm>
          <a:prstGeom prst="rect">
            <a:avLst/>
          </a:prstGeom>
          <a:noFill/>
          <a:ln>
            <a:noFill/>
          </a:ln>
        </p:spPr>
      </p:pic>
      <p:sp>
        <p:nvSpPr>
          <p:cNvPr id="98" name="Google Shape;98;p14"/>
          <p:cNvSpPr txBox="1"/>
          <p:nvPr/>
        </p:nvSpPr>
        <p:spPr>
          <a:xfrm>
            <a:off x="1336675" y="1508125"/>
            <a:ext cx="3921125" cy="8412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400"/>
              <a:buFont typeface="Arial"/>
              <a:buNone/>
            </a:pPr>
            <a:r>
              <a:rPr b="1" lang="en-US">
                <a:solidFill>
                  <a:srgbClr val="0A323E"/>
                </a:solidFill>
              </a:rPr>
              <a:t>Today's</a:t>
            </a:r>
            <a:r>
              <a:rPr b="1" lang="en-US">
                <a:solidFill>
                  <a:srgbClr val="0A323E"/>
                </a:solidFill>
              </a:rPr>
              <a:t> agenda</a:t>
            </a:r>
            <a:endParaRPr b="0" i="0" sz="1400" u="none" cap="none" strike="noStrike">
              <a:solidFill>
                <a:srgbClr val="000000"/>
              </a:solidFill>
              <a:latin typeface="Arial"/>
              <a:ea typeface="Arial"/>
              <a:cs typeface="Arial"/>
              <a:sym typeface="Arial"/>
            </a:endParaRPr>
          </a:p>
        </p:txBody>
      </p:sp>
      <p:pic>
        <p:nvPicPr>
          <p:cNvPr id="99" name="Google Shape;99;p14"/>
          <p:cNvPicPr preferRelativeResize="0"/>
          <p:nvPr/>
        </p:nvPicPr>
        <p:blipFill rotWithShape="1">
          <a:blip r:embed="rId4">
            <a:alphaModFix/>
          </a:blip>
          <a:srcRect b="0" l="0" r="0" t="0"/>
          <a:stretch/>
        </p:blipFill>
        <p:spPr>
          <a:xfrm>
            <a:off x="1392334" y="2733675"/>
            <a:ext cx="1291376" cy="1291376"/>
          </a:xfrm>
          <a:prstGeom prst="rect">
            <a:avLst/>
          </a:prstGeom>
          <a:noFill/>
          <a:ln>
            <a:noFill/>
          </a:ln>
        </p:spPr>
      </p:pic>
      <p:pic>
        <p:nvPicPr>
          <p:cNvPr id="100" name="Google Shape;100;p14"/>
          <p:cNvPicPr preferRelativeResize="0"/>
          <p:nvPr/>
        </p:nvPicPr>
        <p:blipFill rotWithShape="1">
          <a:blip r:embed="rId5">
            <a:alphaModFix/>
          </a:blip>
          <a:srcRect b="0" l="0" r="0" t="0"/>
          <a:stretch/>
        </p:blipFill>
        <p:spPr>
          <a:xfrm>
            <a:off x="3424334" y="2733675"/>
            <a:ext cx="1291376" cy="1291376"/>
          </a:xfrm>
          <a:prstGeom prst="rect">
            <a:avLst/>
          </a:prstGeom>
          <a:noFill/>
          <a:ln>
            <a:noFill/>
          </a:ln>
        </p:spPr>
      </p:pic>
      <p:pic>
        <p:nvPicPr>
          <p:cNvPr id="101" name="Google Shape;101;p14"/>
          <p:cNvPicPr preferRelativeResize="0"/>
          <p:nvPr/>
        </p:nvPicPr>
        <p:blipFill rotWithShape="1">
          <a:blip r:embed="rId6">
            <a:alphaModFix/>
          </a:blip>
          <a:srcRect b="0" l="0" r="0" t="0"/>
          <a:stretch/>
        </p:blipFill>
        <p:spPr>
          <a:xfrm>
            <a:off x="5456334" y="2733675"/>
            <a:ext cx="1291376" cy="1291376"/>
          </a:xfrm>
          <a:prstGeom prst="rect">
            <a:avLst/>
          </a:prstGeom>
          <a:noFill/>
          <a:ln>
            <a:noFill/>
          </a:ln>
        </p:spPr>
      </p:pic>
      <p:pic>
        <p:nvPicPr>
          <p:cNvPr id="102" name="Google Shape;102;p14"/>
          <p:cNvPicPr preferRelativeResize="0"/>
          <p:nvPr/>
        </p:nvPicPr>
        <p:blipFill rotWithShape="1">
          <a:blip r:embed="rId7">
            <a:alphaModFix/>
          </a:blip>
          <a:srcRect b="0" l="0" r="0" t="0"/>
          <a:stretch/>
        </p:blipFill>
        <p:spPr>
          <a:xfrm>
            <a:off x="7488334" y="2733675"/>
            <a:ext cx="1291376" cy="1291376"/>
          </a:xfrm>
          <a:prstGeom prst="rect">
            <a:avLst/>
          </a:prstGeom>
          <a:noFill/>
          <a:ln>
            <a:noFill/>
          </a:ln>
        </p:spPr>
      </p:pic>
      <p:pic>
        <p:nvPicPr>
          <p:cNvPr id="103" name="Google Shape;103;p14"/>
          <p:cNvPicPr preferRelativeResize="0"/>
          <p:nvPr/>
        </p:nvPicPr>
        <p:blipFill rotWithShape="1">
          <a:blip r:embed="rId8">
            <a:alphaModFix/>
          </a:blip>
          <a:srcRect b="0" l="0" r="0" t="0"/>
          <a:stretch/>
        </p:blipFill>
        <p:spPr>
          <a:xfrm>
            <a:off x="9520334" y="2733675"/>
            <a:ext cx="1291376" cy="1291376"/>
          </a:xfrm>
          <a:prstGeom prst="rect">
            <a:avLst/>
          </a:prstGeom>
          <a:noFill/>
          <a:ln>
            <a:noFill/>
          </a:ln>
        </p:spPr>
      </p:pic>
      <p:sp>
        <p:nvSpPr>
          <p:cNvPr id="104" name="Google Shape;104;p14"/>
          <p:cNvSpPr txBox="1"/>
          <p:nvPr/>
        </p:nvSpPr>
        <p:spPr>
          <a:xfrm>
            <a:off x="1453453" y="4302125"/>
            <a:ext cx="1169138" cy="78996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200"/>
              </a:spcBef>
              <a:spcAft>
                <a:spcPts val="0"/>
              </a:spcAft>
              <a:buClr>
                <a:srgbClr val="000000"/>
              </a:buClr>
              <a:buSzPts val="1400"/>
              <a:buFont typeface="Arial"/>
              <a:buNone/>
            </a:pPr>
            <a:r>
              <a:rPr b="1" lang="en-US">
                <a:solidFill>
                  <a:schemeClr val="lt1"/>
                </a:solidFill>
              </a:rPr>
              <a:t>About me</a:t>
            </a:r>
            <a:endParaRPr b="0" i="0" sz="1400" u="none" cap="none" strike="noStrike">
              <a:solidFill>
                <a:srgbClr val="000000"/>
              </a:solidFill>
              <a:latin typeface="Arial"/>
              <a:ea typeface="Arial"/>
              <a:cs typeface="Arial"/>
              <a:sym typeface="Arial"/>
            </a:endParaRPr>
          </a:p>
        </p:txBody>
      </p:sp>
      <p:sp>
        <p:nvSpPr>
          <p:cNvPr id="105" name="Google Shape;105;p14"/>
          <p:cNvSpPr txBox="1"/>
          <p:nvPr/>
        </p:nvSpPr>
        <p:spPr>
          <a:xfrm>
            <a:off x="3485463" y="4305350"/>
            <a:ext cx="1169100" cy="54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200"/>
              </a:spcBef>
              <a:spcAft>
                <a:spcPts val="0"/>
              </a:spcAft>
              <a:buClr>
                <a:srgbClr val="000000"/>
              </a:buClr>
              <a:buSzPts val="1400"/>
              <a:buFont typeface="Arial"/>
              <a:buNone/>
            </a:pPr>
            <a:r>
              <a:rPr b="1" lang="en-US">
                <a:solidFill>
                  <a:schemeClr val="lt1"/>
                </a:solidFill>
              </a:rPr>
              <a:t>Motivation</a:t>
            </a:r>
            <a:endParaRPr b="1">
              <a:solidFill>
                <a:schemeClr val="lt1"/>
              </a:solidFill>
            </a:endParaRPr>
          </a:p>
        </p:txBody>
      </p:sp>
      <p:sp>
        <p:nvSpPr>
          <p:cNvPr id="106" name="Google Shape;106;p14"/>
          <p:cNvSpPr txBox="1"/>
          <p:nvPr/>
        </p:nvSpPr>
        <p:spPr>
          <a:xfrm>
            <a:off x="5578575" y="4302125"/>
            <a:ext cx="1064353" cy="789960"/>
          </a:xfrm>
          <a:prstGeom prst="rect">
            <a:avLst/>
          </a:prstGeom>
          <a:noFill/>
          <a:ln>
            <a:noFill/>
          </a:ln>
        </p:spPr>
        <p:txBody>
          <a:bodyPr anchorCtr="0" anchor="t" bIns="45700" lIns="91425" spcFirstLastPara="1" rIns="91425" wrap="square" tIns="45700">
            <a:noAutofit/>
          </a:bodyPr>
          <a:lstStyle/>
          <a:p>
            <a:pPr indent="0" lvl="0" marL="0" rtl="0" algn="ctr">
              <a:spcBef>
                <a:spcPts val="200"/>
              </a:spcBef>
              <a:spcAft>
                <a:spcPts val="0"/>
              </a:spcAft>
              <a:buClr>
                <a:schemeClr val="dk1"/>
              </a:buClr>
              <a:buSzPts val="1400"/>
              <a:buFont typeface="Arial"/>
              <a:buNone/>
            </a:pPr>
            <a:r>
              <a:rPr b="1" lang="en-US">
                <a:solidFill>
                  <a:schemeClr val="lt1"/>
                </a:solidFill>
              </a:rPr>
              <a:t>Software resilience</a:t>
            </a:r>
            <a:endParaRPr b="1">
              <a:solidFill>
                <a:schemeClr val="lt1"/>
              </a:solidFill>
            </a:endParaRPr>
          </a:p>
        </p:txBody>
      </p:sp>
      <p:sp>
        <p:nvSpPr>
          <p:cNvPr id="107" name="Google Shape;107;p14"/>
          <p:cNvSpPr txBox="1"/>
          <p:nvPr/>
        </p:nvSpPr>
        <p:spPr>
          <a:xfrm>
            <a:off x="7549454" y="4305419"/>
            <a:ext cx="1169135" cy="54886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200"/>
              </a:spcBef>
              <a:spcAft>
                <a:spcPts val="0"/>
              </a:spcAft>
              <a:buClr>
                <a:srgbClr val="000000"/>
              </a:buClr>
              <a:buSzPts val="1400"/>
              <a:buFont typeface="Arial"/>
              <a:buNone/>
            </a:pPr>
            <a:r>
              <a:rPr b="1" lang="en-US">
                <a:solidFill>
                  <a:schemeClr val="lt1"/>
                </a:solidFill>
              </a:rPr>
              <a:t>Overview of </a:t>
            </a:r>
            <a:r>
              <a:rPr b="1" lang="en-US">
                <a:solidFill>
                  <a:schemeClr val="lt1"/>
                </a:solidFill>
              </a:rPr>
              <a:t>resilience</a:t>
            </a:r>
            <a:r>
              <a:rPr b="1" lang="en-US">
                <a:solidFill>
                  <a:schemeClr val="lt1"/>
                </a:solidFill>
              </a:rPr>
              <a:t> patterns</a:t>
            </a:r>
            <a:endParaRPr b="0" i="0" sz="1400" u="none" cap="none" strike="noStrike">
              <a:solidFill>
                <a:srgbClr val="000000"/>
              </a:solidFill>
              <a:latin typeface="Arial"/>
              <a:ea typeface="Arial"/>
              <a:cs typeface="Arial"/>
              <a:sym typeface="Arial"/>
            </a:endParaRPr>
          </a:p>
        </p:txBody>
      </p:sp>
      <p:sp>
        <p:nvSpPr>
          <p:cNvPr id="108" name="Google Shape;108;p14"/>
          <p:cNvSpPr txBox="1"/>
          <p:nvPr/>
        </p:nvSpPr>
        <p:spPr>
          <a:xfrm>
            <a:off x="9581463" y="4305350"/>
            <a:ext cx="1169100" cy="54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200"/>
              </a:spcBef>
              <a:spcAft>
                <a:spcPts val="0"/>
              </a:spcAft>
              <a:buClr>
                <a:srgbClr val="000000"/>
              </a:buClr>
              <a:buSzPts val="1400"/>
              <a:buFont typeface="Arial"/>
              <a:buNone/>
            </a:pPr>
            <a:r>
              <a:rPr b="1" lang="en-US">
                <a:solidFill>
                  <a:schemeClr val="lt1"/>
                </a:solidFill>
              </a:rPr>
              <a:t>Discussion</a:t>
            </a:r>
            <a:endParaRPr b="1">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Literature</a:t>
            </a:r>
            <a:endParaRPr/>
          </a:p>
        </p:txBody>
      </p:sp>
      <p:sp>
        <p:nvSpPr>
          <p:cNvPr id="247" name="Google Shape;247;p3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900">
                <a:uFill>
                  <a:noFill/>
                </a:uFill>
                <a:hlinkClick r:id="rId3"/>
              </a:rPr>
              <a:t>https://geshan.com.np/blog/2020/12/software-resilience/</a:t>
            </a:r>
            <a:endParaRPr sz="1900"/>
          </a:p>
          <a:p>
            <a:pPr indent="0" lvl="0" marL="0" rtl="0" algn="l">
              <a:spcBef>
                <a:spcPts val="1000"/>
              </a:spcBef>
              <a:spcAft>
                <a:spcPts val="0"/>
              </a:spcAft>
              <a:buNone/>
            </a:pPr>
            <a:r>
              <a:rPr lang="en-US" sz="1900">
                <a:uFill>
                  <a:noFill/>
                </a:uFill>
                <a:hlinkClick r:id="rId4"/>
              </a:rPr>
              <a:t>https://www.it-cisq.org/pdf/How-Do-You-Measure-Software-Resilience-CISQ.pdf</a:t>
            </a:r>
            <a:endParaRPr sz="1900"/>
          </a:p>
          <a:p>
            <a:pPr indent="0" lvl="0" marL="0" rtl="0" algn="l">
              <a:spcBef>
                <a:spcPts val="1000"/>
              </a:spcBef>
              <a:spcAft>
                <a:spcPts val="0"/>
              </a:spcAft>
              <a:buNone/>
            </a:pPr>
            <a:r>
              <a:rPr lang="en-US" sz="1900">
                <a:uFill>
                  <a:noFill/>
                </a:uFill>
                <a:hlinkClick r:id="rId5"/>
              </a:rPr>
              <a:t>https://insights.sei.cmu.edu/blog/system-resilience-what-exactly-is-it/</a:t>
            </a:r>
            <a:endParaRPr sz="1900"/>
          </a:p>
          <a:p>
            <a:pPr indent="0" lvl="0" marL="0" rtl="0" algn="l">
              <a:spcBef>
                <a:spcPts val="1000"/>
              </a:spcBef>
              <a:spcAft>
                <a:spcPts val="0"/>
              </a:spcAft>
              <a:buNone/>
            </a:pPr>
            <a:r>
              <a:rPr lang="en-US" sz="1900">
                <a:uFill>
                  <a:noFill/>
                </a:uFill>
                <a:hlinkClick r:id="rId6"/>
              </a:rPr>
              <a:t>https://buildiumlife.medium.com/3-key-patterns-of-software-resilience-ae01f191a29e</a:t>
            </a:r>
            <a:endParaRPr sz="1900"/>
          </a:p>
          <a:p>
            <a:pPr indent="0" lvl="0" marL="0" rtl="0" algn="l">
              <a:spcBef>
                <a:spcPts val="1000"/>
              </a:spcBef>
              <a:spcAft>
                <a:spcPts val="0"/>
              </a:spcAft>
              <a:buNone/>
            </a:pPr>
            <a:r>
              <a:rPr lang="en-US" sz="1900">
                <a:uFill>
                  <a:noFill/>
                </a:uFill>
                <a:hlinkClick r:id="rId7"/>
              </a:rPr>
              <a:t>https://docs.microsoft.com/en-us/azure/architecture/framework/resiliency/reliability-patterns</a:t>
            </a:r>
            <a:endParaRPr sz="1900"/>
          </a:p>
          <a:p>
            <a:pPr indent="0" lvl="0" marL="0" rtl="0" algn="l">
              <a:spcBef>
                <a:spcPts val="1000"/>
              </a:spcBef>
              <a:spcAft>
                <a:spcPts val="0"/>
              </a:spcAft>
              <a:buNone/>
            </a:pPr>
            <a:r>
              <a:rPr lang="en-US" sz="1900">
                <a:uFill>
                  <a:noFill/>
                </a:uFill>
                <a:hlinkClick r:id="rId8"/>
              </a:rPr>
              <a:t>https://searchapparchitecture.techtarget.com/tip/5-proven-patterns-for-resilient-software-architecture-design</a:t>
            </a:r>
            <a:endParaRPr sz="1900"/>
          </a:p>
          <a:p>
            <a:pPr indent="0" lvl="0" marL="0" rtl="0" algn="l">
              <a:spcBef>
                <a:spcPts val="1000"/>
              </a:spcBef>
              <a:spcAft>
                <a:spcPts val="0"/>
              </a:spcAft>
              <a:buNone/>
            </a:pPr>
            <a:r>
              <a:rPr lang="en-US" sz="1900">
                <a:uFill>
                  <a:noFill/>
                </a:uFill>
                <a:hlinkClick r:id="rId9"/>
              </a:rPr>
              <a:t>https://github.com/resilience4j/resilience4j</a:t>
            </a:r>
            <a:endParaRPr sz="1900"/>
          </a:p>
          <a:p>
            <a:pPr indent="0" lvl="0" marL="0" rtl="0" algn="l">
              <a:spcBef>
                <a:spcPts val="1000"/>
              </a:spcBef>
              <a:spcAft>
                <a:spcPts val="0"/>
              </a:spcAft>
              <a:buNone/>
            </a:pPr>
            <a:r>
              <a:rPr lang="en-US" sz="1900">
                <a:uFill>
                  <a:noFill/>
                </a:uFill>
                <a:hlinkClick r:id="rId10"/>
              </a:rPr>
              <a:t>https://www.baeldung.com/resilience4j</a:t>
            </a:r>
            <a:endParaRPr sz="1900"/>
          </a:p>
          <a:p>
            <a:pPr indent="0" lvl="0" marL="0" rtl="0" algn="l">
              <a:spcBef>
                <a:spcPts val="1000"/>
              </a:spcBef>
              <a:spcAft>
                <a:spcPts val="0"/>
              </a:spcAft>
              <a:buNone/>
            </a:pPr>
            <a:r>
              <a:rPr lang="en-US" sz="1900"/>
              <a:t>https://medium.com/the-cloud-architect/the-resilient-architecture-collection-80cfce7edef3</a:t>
            </a:r>
            <a:endParaRPr sz="1900"/>
          </a:p>
          <a:p>
            <a:pPr indent="0" lvl="0" marL="0" rtl="0" algn="l">
              <a:spcBef>
                <a:spcPts val="1000"/>
              </a:spcBef>
              <a:spcAft>
                <a:spcPts val="0"/>
              </a:spcAft>
              <a:buNone/>
            </a:pPr>
            <a:r>
              <a:rPr lang="en-US" sz="1900"/>
              <a:t>…</a:t>
            </a:r>
            <a:endParaRPr sz="1900"/>
          </a:p>
          <a:p>
            <a:pPr indent="0" lvl="0" marL="0" rtl="0" algn="l">
              <a:spcBef>
                <a:spcPts val="1000"/>
              </a:spcBef>
              <a:spcAft>
                <a:spcPts val="0"/>
              </a:spcAft>
              <a:buNone/>
            </a:pPr>
            <a:r>
              <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5"/>
          <p:cNvPicPr preferRelativeResize="0"/>
          <p:nvPr/>
        </p:nvPicPr>
        <p:blipFill rotWithShape="1">
          <a:blip r:embed="rId3">
            <a:alphaModFix/>
          </a:blip>
          <a:srcRect b="27021" l="0" r="0" t="3942"/>
          <a:stretch/>
        </p:blipFill>
        <p:spPr>
          <a:xfrm>
            <a:off x="4832099" y="-1862"/>
            <a:ext cx="7359900" cy="6861727"/>
          </a:xfrm>
          <a:prstGeom prst="rect">
            <a:avLst/>
          </a:prstGeom>
          <a:noFill/>
          <a:ln>
            <a:noFill/>
          </a:ln>
        </p:spPr>
      </p:pic>
      <p:sp>
        <p:nvSpPr>
          <p:cNvPr id="114" name="Google Shape;114;p15"/>
          <p:cNvSpPr/>
          <p:nvPr/>
        </p:nvSpPr>
        <p:spPr>
          <a:xfrm>
            <a:off x="620081" y="513088"/>
            <a:ext cx="3128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40E0D0"/>
                </a:solidFill>
              </a:rPr>
              <a:t>About me</a:t>
            </a:r>
            <a:endParaRPr b="1" i="0" sz="1200" u="none" cap="none" strike="noStrike">
              <a:solidFill>
                <a:srgbClr val="40E0D0"/>
              </a:solidFill>
              <a:latin typeface="Arial"/>
              <a:ea typeface="Arial"/>
              <a:cs typeface="Arial"/>
              <a:sym typeface="Arial"/>
            </a:endParaRPr>
          </a:p>
        </p:txBody>
      </p:sp>
      <p:sp>
        <p:nvSpPr>
          <p:cNvPr id="115" name="Google Shape;115;p15"/>
          <p:cNvSpPr/>
          <p:nvPr/>
        </p:nvSpPr>
        <p:spPr>
          <a:xfrm>
            <a:off x="627650" y="1290001"/>
            <a:ext cx="3206400" cy="292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600"/>
              <a:buFont typeface="Arial"/>
              <a:buNone/>
            </a:pPr>
            <a:r>
              <a:t/>
            </a:r>
            <a:endParaRPr b="1" sz="1600">
              <a:solidFill>
                <a:srgbClr val="0A323E"/>
              </a:solidFill>
            </a:endParaRPr>
          </a:p>
          <a:p>
            <a:pPr indent="0" lvl="0" marL="0" marR="0" rtl="0" algn="l">
              <a:lnSpc>
                <a:spcPct val="100000"/>
              </a:lnSpc>
              <a:spcBef>
                <a:spcPts val="400"/>
              </a:spcBef>
              <a:spcAft>
                <a:spcPts val="0"/>
              </a:spcAft>
              <a:buClr>
                <a:srgbClr val="000000"/>
              </a:buClr>
              <a:buSzPts val="1600"/>
              <a:buFont typeface="Arial"/>
              <a:buNone/>
            </a:pPr>
            <a:r>
              <a:t/>
            </a:r>
            <a:endParaRPr b="1" sz="1600">
              <a:solidFill>
                <a:srgbClr val="0A323E"/>
              </a:solidFill>
            </a:endParaRPr>
          </a:p>
          <a:p>
            <a:pPr indent="0" lvl="0" marL="0" marR="0" rtl="0" algn="l">
              <a:lnSpc>
                <a:spcPct val="100000"/>
              </a:lnSpc>
              <a:spcBef>
                <a:spcPts val="400"/>
              </a:spcBef>
              <a:spcAft>
                <a:spcPts val="0"/>
              </a:spcAft>
              <a:buClr>
                <a:srgbClr val="000000"/>
              </a:buClr>
              <a:buSzPts val="1600"/>
              <a:buFont typeface="Arial"/>
              <a:buNone/>
            </a:pPr>
            <a:r>
              <a:rPr b="1" lang="en-US" sz="1600">
                <a:solidFill>
                  <a:srgbClr val="0A323E"/>
                </a:solidFill>
              </a:rPr>
              <a:t>Nikola Mašić.</a:t>
            </a:r>
            <a:endParaRPr b="1" sz="1600">
              <a:solidFill>
                <a:srgbClr val="0A323E"/>
              </a:solidFill>
            </a:endParaRPr>
          </a:p>
          <a:p>
            <a:pPr indent="0" lvl="0" marL="0" marR="0" rtl="0" algn="l">
              <a:lnSpc>
                <a:spcPct val="100000"/>
              </a:lnSpc>
              <a:spcBef>
                <a:spcPts val="400"/>
              </a:spcBef>
              <a:spcAft>
                <a:spcPts val="0"/>
              </a:spcAft>
              <a:buClr>
                <a:srgbClr val="000000"/>
              </a:buClr>
              <a:buSzPts val="1600"/>
              <a:buFont typeface="Arial"/>
              <a:buNone/>
            </a:pPr>
            <a:r>
              <a:rPr lang="en-US" sz="1600">
                <a:solidFill>
                  <a:srgbClr val="0A323E"/>
                </a:solidFill>
              </a:rPr>
              <a:t>MEngIT and Division Leader in Enterprise engineering.</a:t>
            </a:r>
            <a:endParaRPr sz="1600">
              <a:solidFill>
                <a:srgbClr val="0A323E"/>
              </a:solidFill>
            </a:endParaRPr>
          </a:p>
          <a:p>
            <a:pPr indent="0" lvl="0" marL="0" marR="0" rtl="0" algn="l">
              <a:lnSpc>
                <a:spcPct val="100000"/>
              </a:lnSpc>
              <a:spcBef>
                <a:spcPts val="400"/>
              </a:spcBef>
              <a:spcAft>
                <a:spcPts val="0"/>
              </a:spcAft>
              <a:buClr>
                <a:srgbClr val="000000"/>
              </a:buClr>
              <a:buSzPts val="1600"/>
              <a:buFont typeface="Arial"/>
              <a:buNone/>
            </a:pPr>
            <a:r>
              <a:t/>
            </a:r>
            <a:endParaRPr b="1" sz="1600">
              <a:solidFill>
                <a:srgbClr val="0A323E"/>
              </a:solidFill>
            </a:endParaRPr>
          </a:p>
          <a:p>
            <a:pPr indent="0" lvl="0" marL="0" marR="0" rtl="0" algn="l">
              <a:lnSpc>
                <a:spcPct val="100000"/>
              </a:lnSpc>
              <a:spcBef>
                <a:spcPts val="400"/>
              </a:spcBef>
              <a:spcAft>
                <a:spcPts val="0"/>
              </a:spcAft>
              <a:buClr>
                <a:srgbClr val="000000"/>
              </a:buClr>
              <a:buSzPts val="1600"/>
              <a:buFont typeface="Arial"/>
              <a:buNone/>
            </a:pPr>
            <a:r>
              <a:rPr b="1" lang="en-US" sz="1600">
                <a:solidFill>
                  <a:srgbClr val="0A323E"/>
                </a:solidFill>
              </a:rPr>
              <a:t>Tech stack.</a:t>
            </a:r>
            <a:endParaRPr b="1" sz="1600">
              <a:solidFill>
                <a:srgbClr val="0A323E"/>
              </a:solidFill>
            </a:endParaRPr>
          </a:p>
          <a:p>
            <a:pPr indent="0" lvl="0" marL="0" marR="0" rtl="0" algn="l">
              <a:lnSpc>
                <a:spcPct val="100000"/>
              </a:lnSpc>
              <a:spcBef>
                <a:spcPts val="400"/>
              </a:spcBef>
              <a:spcAft>
                <a:spcPts val="0"/>
              </a:spcAft>
              <a:buClr>
                <a:srgbClr val="000000"/>
              </a:buClr>
              <a:buSzPts val="1600"/>
              <a:buFont typeface="Arial"/>
              <a:buNone/>
            </a:pPr>
            <a:r>
              <a:rPr lang="en-US" sz="1600">
                <a:solidFill>
                  <a:srgbClr val="0A323E"/>
                </a:solidFill>
              </a:rPr>
              <a:t>Java, SW Architecture,</a:t>
            </a:r>
            <a:r>
              <a:rPr lang="en-US" sz="1600">
                <a:solidFill>
                  <a:srgbClr val="0A323E"/>
                </a:solidFill>
              </a:rPr>
              <a:t> DevOps, </a:t>
            </a:r>
            <a:r>
              <a:rPr lang="en-US" sz="1600">
                <a:solidFill>
                  <a:srgbClr val="0A323E"/>
                </a:solidFill>
              </a:rPr>
              <a:t>Databases, Leadership.</a:t>
            </a:r>
            <a:endParaRPr sz="1600">
              <a:solidFill>
                <a:srgbClr val="0A323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p:nvPr/>
        </p:nvSpPr>
        <p:spPr>
          <a:xfrm>
            <a:off x="7905674" y="489234"/>
            <a:ext cx="3128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40E0D0"/>
                </a:solidFill>
              </a:rPr>
              <a:t>Motivation</a:t>
            </a:r>
            <a:endParaRPr b="1" i="0" sz="1200" u="none" cap="none" strike="noStrike">
              <a:solidFill>
                <a:srgbClr val="40E0D0"/>
              </a:solidFill>
              <a:latin typeface="Arial"/>
              <a:ea typeface="Arial"/>
              <a:cs typeface="Arial"/>
              <a:sym typeface="Arial"/>
            </a:endParaRPr>
          </a:p>
        </p:txBody>
      </p:sp>
      <p:sp>
        <p:nvSpPr>
          <p:cNvPr id="121" name="Google Shape;121;p16"/>
          <p:cNvSpPr/>
          <p:nvPr/>
        </p:nvSpPr>
        <p:spPr>
          <a:xfrm>
            <a:off x="7913225" y="1266155"/>
            <a:ext cx="3206400" cy="4916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0A323E"/>
                </a:solidFill>
              </a:rPr>
              <a:t>3 out of 10 Junior to Mid developers are not familiar </a:t>
            </a:r>
            <a:br>
              <a:rPr b="1" lang="en-US" sz="1600">
                <a:solidFill>
                  <a:srgbClr val="0A323E"/>
                </a:solidFill>
              </a:rPr>
            </a:br>
            <a:r>
              <a:rPr b="1" lang="en-US" sz="1600">
                <a:solidFill>
                  <a:srgbClr val="0A323E"/>
                </a:solidFill>
              </a:rPr>
              <a:t>with resilience!</a:t>
            </a:r>
            <a:br>
              <a:rPr b="1" lang="en-US" sz="1600">
                <a:solidFill>
                  <a:srgbClr val="0A323E"/>
                </a:solidFill>
              </a:rPr>
            </a:br>
            <a:endParaRPr b="1" sz="1600">
              <a:solidFill>
                <a:srgbClr val="0A323E"/>
              </a:solidFill>
            </a:endParaRPr>
          </a:p>
          <a:p>
            <a:pPr indent="0" lvl="0" marL="0" marR="0" rtl="0" algn="l">
              <a:lnSpc>
                <a:spcPct val="100000"/>
              </a:lnSpc>
              <a:spcBef>
                <a:spcPts val="0"/>
              </a:spcBef>
              <a:spcAft>
                <a:spcPts val="0"/>
              </a:spcAft>
              <a:buClr>
                <a:srgbClr val="000000"/>
              </a:buClr>
              <a:buSzPts val="1600"/>
              <a:buFont typeface="Arial"/>
              <a:buNone/>
            </a:pPr>
            <a:br>
              <a:rPr b="1" lang="en-US" sz="1600">
                <a:solidFill>
                  <a:srgbClr val="0A323E"/>
                </a:solidFill>
              </a:rPr>
            </a:br>
            <a:r>
              <a:rPr b="1" lang="en-US" sz="1600">
                <a:solidFill>
                  <a:srgbClr val="0A323E"/>
                </a:solidFill>
              </a:rPr>
              <a:t>My motivation.</a:t>
            </a:r>
            <a:br>
              <a:rPr b="1" lang="en-US" sz="1600">
                <a:solidFill>
                  <a:srgbClr val="0A323E"/>
                </a:solidFill>
              </a:rPr>
            </a:br>
            <a:endParaRPr b="1" sz="1500">
              <a:solidFill>
                <a:srgbClr val="0A323E"/>
              </a:solidFill>
            </a:endParaRPr>
          </a:p>
          <a:p>
            <a:pPr indent="-323850" lvl="0" marL="457200" marR="0" rtl="0" algn="l">
              <a:lnSpc>
                <a:spcPct val="100000"/>
              </a:lnSpc>
              <a:spcBef>
                <a:spcPts val="0"/>
              </a:spcBef>
              <a:spcAft>
                <a:spcPts val="0"/>
              </a:spcAft>
              <a:buClr>
                <a:srgbClr val="0A323E"/>
              </a:buClr>
              <a:buSzPts val="1500"/>
              <a:buChar char="●"/>
            </a:pPr>
            <a:r>
              <a:rPr lang="en-US" sz="1500">
                <a:solidFill>
                  <a:srgbClr val="0A323E"/>
                </a:solidFill>
              </a:rPr>
              <a:t>Do we really care about software </a:t>
            </a:r>
            <a:r>
              <a:rPr lang="en-US" sz="1500">
                <a:solidFill>
                  <a:srgbClr val="0A323E"/>
                </a:solidFill>
              </a:rPr>
              <a:t>resilience</a:t>
            </a:r>
            <a:r>
              <a:rPr lang="en-US" sz="1500">
                <a:solidFill>
                  <a:srgbClr val="0A323E"/>
                </a:solidFill>
              </a:rPr>
              <a:t>?</a:t>
            </a:r>
            <a:br>
              <a:rPr lang="en-US" sz="1500">
                <a:solidFill>
                  <a:srgbClr val="0A323E"/>
                </a:solidFill>
              </a:rPr>
            </a:br>
            <a:endParaRPr sz="1500">
              <a:solidFill>
                <a:srgbClr val="0A323E"/>
              </a:solidFill>
            </a:endParaRPr>
          </a:p>
          <a:p>
            <a:pPr indent="-323850" lvl="0" marL="457200" marR="0" rtl="0" algn="l">
              <a:lnSpc>
                <a:spcPct val="100000"/>
              </a:lnSpc>
              <a:spcBef>
                <a:spcPts val="0"/>
              </a:spcBef>
              <a:spcAft>
                <a:spcPts val="0"/>
              </a:spcAft>
              <a:buClr>
                <a:srgbClr val="0A323E"/>
              </a:buClr>
              <a:buSzPts val="1500"/>
              <a:buChar char="●"/>
            </a:pPr>
            <a:r>
              <a:rPr lang="en-US" sz="1500">
                <a:solidFill>
                  <a:srgbClr val="0A323E"/>
                </a:solidFill>
              </a:rPr>
              <a:t>When is the right time to take care about </a:t>
            </a:r>
            <a:r>
              <a:rPr lang="en-US" sz="1500">
                <a:solidFill>
                  <a:srgbClr val="0A323E"/>
                </a:solidFill>
              </a:rPr>
              <a:t>resilience?</a:t>
            </a:r>
            <a:br>
              <a:rPr lang="en-US" sz="1500">
                <a:solidFill>
                  <a:srgbClr val="0A323E"/>
                </a:solidFill>
              </a:rPr>
            </a:br>
            <a:endParaRPr i="0" sz="1300" u="none" cap="none" strike="noStrike">
              <a:solidFill>
                <a:srgbClr val="000000"/>
              </a:solidFill>
            </a:endParaRPr>
          </a:p>
          <a:p>
            <a:pPr indent="-323850" lvl="0" marL="457200" marR="0" rtl="0" algn="l">
              <a:lnSpc>
                <a:spcPct val="100000"/>
              </a:lnSpc>
              <a:spcBef>
                <a:spcPts val="0"/>
              </a:spcBef>
              <a:spcAft>
                <a:spcPts val="0"/>
              </a:spcAft>
              <a:buClr>
                <a:srgbClr val="0A323E"/>
              </a:buClr>
              <a:buSzPts val="1500"/>
              <a:buChar char="●"/>
            </a:pPr>
            <a:r>
              <a:rPr lang="en-US" sz="1500">
                <a:solidFill>
                  <a:srgbClr val="0A323E"/>
                </a:solidFill>
              </a:rPr>
              <a:t>How can my software become more resilient?</a:t>
            </a:r>
            <a:br>
              <a:rPr lang="en-US" sz="1500">
                <a:solidFill>
                  <a:srgbClr val="0A323E"/>
                </a:solidFill>
              </a:rPr>
            </a:br>
            <a:endParaRPr i="0" sz="1300" u="none" cap="none" strike="noStrike">
              <a:solidFill>
                <a:srgbClr val="000000"/>
              </a:solidFill>
            </a:endParaRPr>
          </a:p>
          <a:p>
            <a:pPr indent="-323850" lvl="0" marL="457200" marR="0" rtl="0" algn="l">
              <a:lnSpc>
                <a:spcPct val="100000"/>
              </a:lnSpc>
              <a:spcBef>
                <a:spcPts val="0"/>
              </a:spcBef>
              <a:spcAft>
                <a:spcPts val="0"/>
              </a:spcAft>
              <a:buClr>
                <a:srgbClr val="0A323E"/>
              </a:buClr>
              <a:buSzPts val="1500"/>
              <a:buChar char="●"/>
            </a:pPr>
            <a:r>
              <a:rPr lang="en-US" sz="1500">
                <a:solidFill>
                  <a:srgbClr val="0A323E"/>
                </a:solidFill>
              </a:rPr>
              <a:t>How can I measure resilience?</a:t>
            </a:r>
            <a:br>
              <a:rPr lang="en-US" sz="1500">
                <a:solidFill>
                  <a:srgbClr val="0A323E"/>
                </a:solidFill>
              </a:rPr>
            </a:br>
            <a:endParaRPr sz="1500">
              <a:solidFill>
                <a:srgbClr val="0A323E"/>
              </a:solidFill>
            </a:endParaRPr>
          </a:p>
          <a:p>
            <a:pPr indent="-323850" lvl="0" marL="457200" marR="0" rtl="0" algn="l">
              <a:lnSpc>
                <a:spcPct val="100000"/>
              </a:lnSpc>
              <a:spcBef>
                <a:spcPts val="0"/>
              </a:spcBef>
              <a:spcAft>
                <a:spcPts val="0"/>
              </a:spcAft>
              <a:buClr>
                <a:srgbClr val="0A323E"/>
              </a:buClr>
              <a:buSzPts val="1500"/>
              <a:buChar char="●"/>
            </a:pPr>
            <a:r>
              <a:rPr lang="en-US" sz="1500">
                <a:solidFill>
                  <a:srgbClr val="0A323E"/>
                </a:solidFill>
              </a:rPr>
              <a:t>I want to learn more about resilience...</a:t>
            </a:r>
            <a:endParaRPr sz="1500">
              <a:solidFill>
                <a:srgbClr val="0A323E"/>
              </a:solidFill>
            </a:endParaRPr>
          </a:p>
        </p:txBody>
      </p:sp>
      <p:pic>
        <p:nvPicPr>
          <p:cNvPr id="122" name="Google Shape;122;p16"/>
          <p:cNvPicPr preferRelativeResize="0"/>
          <p:nvPr/>
        </p:nvPicPr>
        <p:blipFill rotWithShape="1">
          <a:blip r:embed="rId3">
            <a:alphaModFix/>
          </a:blip>
          <a:srcRect b="37556" l="0" r="0" t="304"/>
          <a:stretch/>
        </p:blipFill>
        <p:spPr>
          <a:xfrm>
            <a:off x="-1" y="-1862"/>
            <a:ext cx="7359896" cy="68617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7"/>
          <p:cNvPicPr preferRelativeResize="0"/>
          <p:nvPr/>
        </p:nvPicPr>
        <p:blipFill rotWithShape="1">
          <a:blip r:embed="rId3">
            <a:alphaModFix/>
          </a:blip>
          <a:srcRect b="7726" l="-113" r="40240" t="7735"/>
          <a:stretch/>
        </p:blipFill>
        <p:spPr>
          <a:xfrm>
            <a:off x="4832099" y="-1862"/>
            <a:ext cx="7359898" cy="6861725"/>
          </a:xfrm>
          <a:prstGeom prst="rect">
            <a:avLst/>
          </a:prstGeom>
          <a:noFill/>
          <a:ln>
            <a:noFill/>
          </a:ln>
        </p:spPr>
      </p:pic>
      <p:sp>
        <p:nvSpPr>
          <p:cNvPr id="128" name="Google Shape;128;p17"/>
          <p:cNvSpPr/>
          <p:nvPr/>
        </p:nvSpPr>
        <p:spPr>
          <a:xfrm>
            <a:off x="620081" y="513088"/>
            <a:ext cx="3128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40E0D0"/>
                </a:solidFill>
              </a:rPr>
              <a:t>Software resilience</a:t>
            </a:r>
            <a:endParaRPr b="1" i="0" sz="1200" u="none" cap="none" strike="noStrike">
              <a:solidFill>
                <a:srgbClr val="40E0D0"/>
              </a:solidFill>
              <a:latin typeface="Arial"/>
              <a:ea typeface="Arial"/>
              <a:cs typeface="Arial"/>
              <a:sym typeface="Arial"/>
            </a:endParaRPr>
          </a:p>
        </p:txBody>
      </p:sp>
      <p:sp>
        <p:nvSpPr>
          <p:cNvPr id="129" name="Google Shape;129;p17"/>
          <p:cNvSpPr/>
          <p:nvPr/>
        </p:nvSpPr>
        <p:spPr>
          <a:xfrm>
            <a:off x="627650" y="1290000"/>
            <a:ext cx="3490500" cy="365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600"/>
              <a:buFont typeface="Arial"/>
              <a:buNone/>
            </a:pPr>
            <a:r>
              <a:t/>
            </a:r>
            <a:endParaRPr b="1" sz="1600">
              <a:solidFill>
                <a:srgbClr val="0A323E"/>
              </a:solidFill>
            </a:endParaRPr>
          </a:p>
          <a:p>
            <a:pPr indent="0" lvl="0" marL="0" marR="0" rtl="0" algn="l">
              <a:lnSpc>
                <a:spcPct val="100000"/>
              </a:lnSpc>
              <a:spcBef>
                <a:spcPts val="400"/>
              </a:spcBef>
              <a:spcAft>
                <a:spcPts val="0"/>
              </a:spcAft>
              <a:buClr>
                <a:srgbClr val="000000"/>
              </a:buClr>
              <a:buSzPts val="1600"/>
              <a:buFont typeface="Arial"/>
              <a:buNone/>
            </a:pPr>
            <a:r>
              <a:t/>
            </a:r>
            <a:endParaRPr b="1" sz="1600">
              <a:solidFill>
                <a:srgbClr val="0A323E"/>
              </a:solidFill>
            </a:endParaRPr>
          </a:p>
          <a:p>
            <a:pPr indent="0" lvl="0" marL="0" marR="0" rtl="0" algn="l">
              <a:lnSpc>
                <a:spcPct val="100000"/>
              </a:lnSpc>
              <a:spcBef>
                <a:spcPts val="400"/>
              </a:spcBef>
              <a:spcAft>
                <a:spcPts val="0"/>
              </a:spcAft>
              <a:buClr>
                <a:srgbClr val="000000"/>
              </a:buClr>
              <a:buSzPts val="1600"/>
              <a:buFont typeface="Arial"/>
              <a:buNone/>
            </a:pPr>
            <a:r>
              <a:rPr b="1" lang="en-US" sz="1600">
                <a:solidFill>
                  <a:srgbClr val="0A323E"/>
                </a:solidFill>
              </a:rPr>
              <a:t>What is Software resilience</a:t>
            </a:r>
            <a:br>
              <a:rPr b="1" lang="en-US" sz="1600">
                <a:solidFill>
                  <a:srgbClr val="0A323E"/>
                </a:solidFill>
              </a:rPr>
            </a:br>
            <a:endParaRPr b="1" sz="1600">
              <a:solidFill>
                <a:srgbClr val="0A323E"/>
              </a:solidFill>
            </a:endParaRPr>
          </a:p>
          <a:p>
            <a:pPr indent="-330200" lvl="0" marL="457200" marR="0" rtl="0" algn="l">
              <a:lnSpc>
                <a:spcPct val="100000"/>
              </a:lnSpc>
              <a:spcBef>
                <a:spcPts val="400"/>
              </a:spcBef>
              <a:spcAft>
                <a:spcPts val="0"/>
              </a:spcAft>
              <a:buClr>
                <a:srgbClr val="0A323E"/>
              </a:buClr>
              <a:buSzPts val="1600"/>
              <a:buChar char="●"/>
            </a:pPr>
            <a:r>
              <a:rPr lang="en-US" sz="1600">
                <a:solidFill>
                  <a:srgbClr val="0A323E"/>
                </a:solidFill>
              </a:rPr>
              <a:t>Must have quality for any software </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Ability of software to heal from unexpected events </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Resilient software will not try to avoid failure, but expect it and respond gracefully  </a:t>
            </a:r>
            <a:endParaRPr sz="1600">
              <a:solidFill>
                <a:srgbClr val="0A323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18"/>
          <p:cNvSpPr txBox="1"/>
          <p:nvPr>
            <p:ph type="ctrTitle"/>
          </p:nvPr>
        </p:nvSpPr>
        <p:spPr>
          <a:xfrm>
            <a:off x="2448275" y="2271900"/>
            <a:ext cx="8189400" cy="2076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A323E"/>
              </a:buClr>
              <a:buSzPts val="3500"/>
              <a:buFont typeface="Arial"/>
              <a:buNone/>
            </a:pPr>
            <a:r>
              <a:rPr b="1" lang="en-US" sz="1800">
                <a:solidFill>
                  <a:schemeClr val="lt1"/>
                </a:solidFill>
                <a:latin typeface="Libre Franklin"/>
                <a:ea typeface="Libre Franklin"/>
                <a:cs typeface="Libre Franklin"/>
                <a:sym typeface="Libre Franklin"/>
              </a:rPr>
              <a:t>“Basically, a system is resilient if it continues to carry out its mission in the face of adversity (i.e., if it provides required capabilities despite excessive stresses that can cause disruptions). Being resilient is important because no matter how well a system is engineered, </a:t>
            </a:r>
            <a:br>
              <a:rPr b="1" lang="en-US" sz="1800">
                <a:solidFill>
                  <a:schemeClr val="lt1"/>
                </a:solidFill>
                <a:latin typeface="Libre Franklin"/>
                <a:ea typeface="Libre Franklin"/>
                <a:cs typeface="Libre Franklin"/>
                <a:sym typeface="Libre Franklin"/>
              </a:rPr>
            </a:br>
            <a:r>
              <a:rPr b="1" lang="en-US" sz="1800">
                <a:solidFill>
                  <a:schemeClr val="lt1"/>
                </a:solidFill>
                <a:latin typeface="Libre Franklin"/>
                <a:ea typeface="Libre Franklin"/>
                <a:cs typeface="Libre Franklin"/>
                <a:sym typeface="Libre Franklin"/>
              </a:rPr>
              <a:t>reality will sooner or later conspire to disrupt the system. “</a:t>
            </a:r>
            <a:endParaRPr b="1" sz="1800">
              <a:solidFill>
                <a:schemeClr val="lt1"/>
              </a:solidFill>
              <a:latin typeface="Libre Franklin"/>
              <a:ea typeface="Libre Franklin"/>
              <a:cs typeface="Libre Franklin"/>
              <a:sym typeface="Libre Franklin"/>
            </a:endParaRPr>
          </a:p>
        </p:txBody>
      </p:sp>
      <p:pic>
        <p:nvPicPr>
          <p:cNvPr id="136" name="Google Shape;136;p18"/>
          <p:cNvPicPr preferRelativeResize="0"/>
          <p:nvPr/>
        </p:nvPicPr>
        <p:blipFill>
          <a:blip r:embed="rId4">
            <a:alphaModFix/>
          </a:blip>
          <a:stretch>
            <a:fillRect/>
          </a:stretch>
        </p:blipFill>
        <p:spPr>
          <a:xfrm>
            <a:off x="575967" y="1143900"/>
            <a:ext cx="1772668" cy="1267933"/>
          </a:xfrm>
          <a:prstGeom prst="rect">
            <a:avLst/>
          </a:prstGeom>
          <a:noFill/>
          <a:ln>
            <a:noFill/>
          </a:ln>
        </p:spPr>
      </p:pic>
      <p:sp>
        <p:nvSpPr>
          <p:cNvPr id="137" name="Google Shape;137;p18"/>
          <p:cNvSpPr txBox="1"/>
          <p:nvPr>
            <p:ph type="ctrTitle"/>
          </p:nvPr>
        </p:nvSpPr>
        <p:spPr>
          <a:xfrm>
            <a:off x="2270475" y="4549450"/>
            <a:ext cx="8189400" cy="207660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chemeClr val="lt1"/>
              </a:buClr>
              <a:buSzPts val="1200"/>
              <a:buFont typeface="Libre Franklin ExtraBold"/>
              <a:buChar char="-"/>
            </a:pPr>
            <a:r>
              <a:rPr lang="en-US" sz="1200">
                <a:solidFill>
                  <a:schemeClr val="lt1"/>
                </a:solidFill>
                <a:latin typeface="Libre Franklin ExtraBold"/>
                <a:ea typeface="Libre Franklin ExtraBold"/>
                <a:cs typeface="Libre Franklin ExtraBold"/>
                <a:sym typeface="Libre Franklin ExtraBold"/>
              </a:rPr>
              <a:t>Software Engineering Institute blog of Carnegie Mellon University </a:t>
            </a:r>
            <a:endParaRPr sz="1200">
              <a:solidFill>
                <a:schemeClr val="lt1"/>
              </a:solidFill>
              <a:latin typeface="Libre Franklin ExtraBold"/>
              <a:ea typeface="Libre Franklin ExtraBold"/>
              <a:cs typeface="Libre Franklin ExtraBold"/>
              <a:sym typeface="Libre Franklin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p:nvPr/>
        </p:nvSpPr>
        <p:spPr>
          <a:xfrm>
            <a:off x="7905674" y="489234"/>
            <a:ext cx="31281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US" sz="1200">
                <a:solidFill>
                  <a:srgbClr val="40E0D0"/>
                </a:solidFill>
              </a:rPr>
              <a:t>Software resilience</a:t>
            </a:r>
            <a:endParaRPr b="1" sz="1200">
              <a:solidFill>
                <a:srgbClr val="40E0D0"/>
              </a:solidFill>
            </a:endParaRPr>
          </a:p>
        </p:txBody>
      </p:sp>
      <p:sp>
        <p:nvSpPr>
          <p:cNvPr id="143" name="Google Shape;143;p19"/>
          <p:cNvSpPr/>
          <p:nvPr/>
        </p:nvSpPr>
        <p:spPr>
          <a:xfrm>
            <a:off x="7913225" y="1266150"/>
            <a:ext cx="3510900" cy="49161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None/>
            </a:pPr>
            <a:r>
              <a:t/>
            </a:r>
            <a:endParaRPr b="1" sz="1600">
              <a:solidFill>
                <a:srgbClr val="0A323E"/>
              </a:solidFill>
            </a:endParaRPr>
          </a:p>
          <a:p>
            <a:pPr indent="0" lvl="0" marL="0" rtl="0" algn="l">
              <a:spcBef>
                <a:spcPts val="400"/>
              </a:spcBef>
              <a:spcAft>
                <a:spcPts val="0"/>
              </a:spcAft>
              <a:buNone/>
            </a:pPr>
            <a:r>
              <a:t/>
            </a:r>
            <a:endParaRPr b="1" sz="1600">
              <a:solidFill>
                <a:srgbClr val="0A323E"/>
              </a:solidFill>
            </a:endParaRPr>
          </a:p>
          <a:p>
            <a:pPr indent="0" lvl="0" marL="0" rtl="0" algn="l">
              <a:spcBef>
                <a:spcPts val="400"/>
              </a:spcBef>
              <a:spcAft>
                <a:spcPts val="0"/>
              </a:spcAft>
              <a:buNone/>
            </a:pPr>
            <a:r>
              <a:rPr b="1" lang="en-US" sz="1600">
                <a:solidFill>
                  <a:srgbClr val="0A323E"/>
                </a:solidFill>
              </a:rPr>
              <a:t>Software resilience II - Why</a:t>
            </a:r>
            <a:br>
              <a:rPr b="1" lang="en-US" sz="1600">
                <a:solidFill>
                  <a:srgbClr val="0A323E"/>
                </a:solidFill>
              </a:rPr>
            </a:br>
            <a:endParaRPr b="1" sz="1600">
              <a:solidFill>
                <a:srgbClr val="0A323E"/>
              </a:solidFill>
            </a:endParaRPr>
          </a:p>
          <a:p>
            <a:pPr indent="-330200" lvl="0" marL="457200" rtl="0" algn="l">
              <a:spcBef>
                <a:spcPts val="400"/>
              </a:spcBef>
              <a:spcAft>
                <a:spcPts val="0"/>
              </a:spcAft>
              <a:buClr>
                <a:srgbClr val="0A323E"/>
              </a:buClr>
              <a:buSzPts val="1600"/>
              <a:buChar char="●"/>
            </a:pPr>
            <a:r>
              <a:rPr lang="en-US" sz="1600">
                <a:solidFill>
                  <a:srgbClr val="0A323E"/>
                </a:solidFill>
              </a:rPr>
              <a:t>Due to inevitable disruptions, availability and reliability are not sufficient</a:t>
            </a:r>
            <a:br>
              <a:rPr lang="en-US" sz="1600">
                <a:solidFill>
                  <a:srgbClr val="0A323E"/>
                </a:solidFill>
              </a:rPr>
            </a:br>
            <a:r>
              <a:rPr lang="en-US" sz="1600">
                <a:solidFill>
                  <a:srgbClr val="0A323E"/>
                </a:solidFill>
              </a:rPr>
              <a:t> </a:t>
            </a:r>
            <a:endParaRPr sz="1600">
              <a:solidFill>
                <a:srgbClr val="0A323E"/>
              </a:solidFill>
            </a:endParaRPr>
          </a:p>
          <a:p>
            <a:pPr indent="-330200" lvl="0" marL="457200" rtl="0" algn="l">
              <a:spcBef>
                <a:spcPts val="0"/>
              </a:spcBef>
              <a:spcAft>
                <a:spcPts val="0"/>
              </a:spcAft>
              <a:buClr>
                <a:srgbClr val="0A323E"/>
              </a:buClr>
              <a:buSzPts val="1600"/>
              <a:buChar char="●"/>
            </a:pPr>
            <a:r>
              <a:rPr lang="en-US" sz="1600">
                <a:solidFill>
                  <a:srgbClr val="0A323E"/>
                </a:solidFill>
              </a:rPr>
              <a:t>System must resist adversity and provide continuity of service even under degraded mode of operation.</a:t>
            </a:r>
            <a:br>
              <a:rPr lang="en-US" sz="1600">
                <a:solidFill>
                  <a:srgbClr val="0A323E"/>
                </a:solidFill>
              </a:rPr>
            </a:br>
            <a:endParaRPr sz="1600">
              <a:solidFill>
                <a:srgbClr val="0A323E"/>
              </a:solidFill>
            </a:endParaRPr>
          </a:p>
          <a:p>
            <a:pPr indent="-330200" lvl="0" marL="457200" rtl="0" algn="l">
              <a:spcBef>
                <a:spcPts val="0"/>
              </a:spcBef>
              <a:spcAft>
                <a:spcPts val="0"/>
              </a:spcAft>
              <a:buClr>
                <a:srgbClr val="0A323E"/>
              </a:buClr>
              <a:buSzPts val="1600"/>
              <a:buChar char="●"/>
            </a:pPr>
            <a:r>
              <a:rPr lang="en-US" sz="1600">
                <a:solidFill>
                  <a:srgbClr val="0A323E"/>
                </a:solidFill>
              </a:rPr>
              <a:t>System must recover rapidly from any harm.</a:t>
            </a:r>
            <a:br>
              <a:rPr lang="en-US" sz="1600">
                <a:solidFill>
                  <a:srgbClr val="0A323E"/>
                </a:solidFill>
              </a:rPr>
            </a:br>
            <a:endParaRPr sz="1600">
              <a:solidFill>
                <a:srgbClr val="0A323E"/>
              </a:solidFill>
            </a:endParaRPr>
          </a:p>
          <a:p>
            <a:pPr indent="-330200" lvl="0" marL="457200" rtl="0" algn="l">
              <a:spcBef>
                <a:spcPts val="0"/>
              </a:spcBef>
              <a:spcAft>
                <a:spcPts val="0"/>
              </a:spcAft>
              <a:buClr>
                <a:srgbClr val="0A323E"/>
              </a:buClr>
              <a:buSzPts val="1600"/>
              <a:buChar char="●"/>
            </a:pPr>
            <a:r>
              <a:rPr lang="en-US" sz="1600">
                <a:solidFill>
                  <a:srgbClr val="0A323E"/>
                </a:solidFill>
              </a:rPr>
              <a:t>Resilient system “can take a licking and keep on ticking”.</a:t>
            </a:r>
            <a:endParaRPr b="1" sz="1600">
              <a:solidFill>
                <a:srgbClr val="0A323E"/>
              </a:solidFill>
            </a:endParaRPr>
          </a:p>
        </p:txBody>
      </p:sp>
      <p:pic>
        <p:nvPicPr>
          <p:cNvPr id="144" name="Google Shape;144;p19"/>
          <p:cNvPicPr preferRelativeResize="0"/>
          <p:nvPr/>
        </p:nvPicPr>
        <p:blipFill rotWithShape="1">
          <a:blip r:embed="rId3">
            <a:alphaModFix/>
          </a:blip>
          <a:srcRect b="18933" l="0" r="0" t="18927"/>
          <a:stretch/>
        </p:blipFill>
        <p:spPr>
          <a:xfrm>
            <a:off x="-1" y="-1862"/>
            <a:ext cx="7359896" cy="68617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0"/>
          <p:cNvPicPr preferRelativeResize="0"/>
          <p:nvPr/>
        </p:nvPicPr>
        <p:blipFill rotWithShape="1">
          <a:blip r:embed="rId3">
            <a:alphaModFix/>
          </a:blip>
          <a:srcRect b="18933" l="0" r="0" t="18927"/>
          <a:stretch/>
        </p:blipFill>
        <p:spPr>
          <a:xfrm>
            <a:off x="4832099" y="-1862"/>
            <a:ext cx="7359899" cy="6861727"/>
          </a:xfrm>
          <a:prstGeom prst="rect">
            <a:avLst/>
          </a:prstGeom>
          <a:noFill/>
          <a:ln>
            <a:noFill/>
          </a:ln>
        </p:spPr>
      </p:pic>
      <p:sp>
        <p:nvSpPr>
          <p:cNvPr id="150" name="Google Shape;150;p20"/>
          <p:cNvSpPr/>
          <p:nvPr/>
        </p:nvSpPr>
        <p:spPr>
          <a:xfrm>
            <a:off x="620081" y="513088"/>
            <a:ext cx="3128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40E0D0"/>
                </a:solidFill>
              </a:rPr>
              <a:t>Software resilience</a:t>
            </a:r>
            <a:endParaRPr b="1" i="0" sz="1200" u="none" cap="none" strike="noStrike">
              <a:solidFill>
                <a:srgbClr val="40E0D0"/>
              </a:solidFill>
              <a:latin typeface="Arial"/>
              <a:ea typeface="Arial"/>
              <a:cs typeface="Arial"/>
              <a:sym typeface="Arial"/>
            </a:endParaRPr>
          </a:p>
        </p:txBody>
      </p:sp>
      <p:sp>
        <p:nvSpPr>
          <p:cNvPr id="151" name="Google Shape;151;p20"/>
          <p:cNvSpPr/>
          <p:nvPr/>
        </p:nvSpPr>
        <p:spPr>
          <a:xfrm>
            <a:off x="627650" y="1290000"/>
            <a:ext cx="3490500" cy="365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600"/>
              <a:buFont typeface="Arial"/>
              <a:buNone/>
            </a:pPr>
            <a:r>
              <a:t/>
            </a:r>
            <a:endParaRPr b="1" sz="1600">
              <a:solidFill>
                <a:srgbClr val="0A323E"/>
              </a:solidFill>
            </a:endParaRPr>
          </a:p>
          <a:p>
            <a:pPr indent="0" lvl="0" marL="0" marR="0" rtl="0" algn="l">
              <a:lnSpc>
                <a:spcPct val="100000"/>
              </a:lnSpc>
              <a:spcBef>
                <a:spcPts val="400"/>
              </a:spcBef>
              <a:spcAft>
                <a:spcPts val="0"/>
              </a:spcAft>
              <a:buClr>
                <a:srgbClr val="000000"/>
              </a:buClr>
              <a:buSzPts val="1600"/>
              <a:buFont typeface="Arial"/>
              <a:buNone/>
            </a:pPr>
            <a:r>
              <a:t/>
            </a:r>
            <a:endParaRPr b="1" sz="1600">
              <a:solidFill>
                <a:srgbClr val="0A323E"/>
              </a:solidFill>
            </a:endParaRPr>
          </a:p>
          <a:p>
            <a:pPr indent="0" lvl="0" marL="0" rtl="0" algn="l">
              <a:spcBef>
                <a:spcPts val="400"/>
              </a:spcBef>
              <a:spcAft>
                <a:spcPts val="0"/>
              </a:spcAft>
              <a:buNone/>
            </a:pPr>
            <a:r>
              <a:rPr b="1" lang="en-US" sz="1600">
                <a:solidFill>
                  <a:srgbClr val="0A323E"/>
                </a:solidFill>
              </a:rPr>
              <a:t>Software resilience III - Measurement</a:t>
            </a:r>
            <a:br>
              <a:rPr b="1" lang="en-US" sz="1600">
                <a:solidFill>
                  <a:srgbClr val="0A323E"/>
                </a:solidFill>
              </a:rPr>
            </a:br>
            <a:endParaRPr b="1" sz="1600">
              <a:solidFill>
                <a:srgbClr val="0A323E"/>
              </a:solidFill>
            </a:endParaRPr>
          </a:p>
          <a:p>
            <a:pPr indent="-330200" lvl="0" marL="457200" marR="0" rtl="0" algn="l">
              <a:lnSpc>
                <a:spcPct val="100000"/>
              </a:lnSpc>
              <a:spcBef>
                <a:spcPts val="400"/>
              </a:spcBef>
              <a:spcAft>
                <a:spcPts val="0"/>
              </a:spcAft>
              <a:buClr>
                <a:srgbClr val="0A323E"/>
              </a:buClr>
              <a:buSzPts val="1600"/>
              <a:buChar char="●"/>
            </a:pPr>
            <a:r>
              <a:rPr lang="en-US" sz="1600">
                <a:solidFill>
                  <a:srgbClr val="0A323E"/>
                </a:solidFill>
              </a:rPr>
              <a:t>Not simple boolean function.</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There is no 100% resilient system.</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Resilience is not measurable on ordinal scale. </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System A is more resilient than system B does not make sense.</a:t>
            </a:r>
            <a:endParaRPr sz="1600">
              <a:solidFill>
                <a:srgbClr val="0A323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p:nvPr/>
        </p:nvSpPr>
        <p:spPr>
          <a:xfrm>
            <a:off x="7905674" y="489234"/>
            <a:ext cx="31281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US" sz="1200">
                <a:solidFill>
                  <a:srgbClr val="40E0D0"/>
                </a:solidFill>
              </a:rPr>
              <a:t>Software resilience</a:t>
            </a:r>
            <a:endParaRPr b="1" sz="1200">
              <a:solidFill>
                <a:srgbClr val="40E0D0"/>
              </a:solidFill>
            </a:endParaRPr>
          </a:p>
        </p:txBody>
      </p:sp>
      <p:sp>
        <p:nvSpPr>
          <p:cNvPr id="157" name="Google Shape;157;p21"/>
          <p:cNvSpPr/>
          <p:nvPr/>
        </p:nvSpPr>
        <p:spPr>
          <a:xfrm>
            <a:off x="7913225" y="1266150"/>
            <a:ext cx="3510900" cy="49161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None/>
            </a:pPr>
            <a:r>
              <a:t/>
            </a:r>
            <a:endParaRPr b="1" sz="1600">
              <a:solidFill>
                <a:srgbClr val="0A323E"/>
              </a:solidFill>
            </a:endParaRPr>
          </a:p>
          <a:p>
            <a:pPr indent="0" lvl="0" marL="0" rtl="0" algn="l">
              <a:spcBef>
                <a:spcPts val="400"/>
              </a:spcBef>
              <a:spcAft>
                <a:spcPts val="0"/>
              </a:spcAft>
              <a:buNone/>
            </a:pPr>
            <a:r>
              <a:t/>
            </a:r>
            <a:endParaRPr b="1" sz="1600">
              <a:solidFill>
                <a:srgbClr val="0A323E"/>
              </a:solidFill>
            </a:endParaRPr>
          </a:p>
          <a:p>
            <a:pPr indent="0" lvl="0" marL="0" rtl="0" algn="l">
              <a:spcBef>
                <a:spcPts val="400"/>
              </a:spcBef>
              <a:spcAft>
                <a:spcPts val="0"/>
              </a:spcAft>
              <a:buNone/>
            </a:pPr>
            <a:r>
              <a:rPr b="1" lang="en-US" sz="1600">
                <a:solidFill>
                  <a:srgbClr val="0A323E"/>
                </a:solidFill>
              </a:rPr>
              <a:t>Software resilience IV - Responsibilities</a:t>
            </a:r>
            <a:br>
              <a:rPr b="1" lang="en-US" sz="1600">
                <a:solidFill>
                  <a:srgbClr val="0A323E"/>
                </a:solidFill>
              </a:rPr>
            </a:br>
            <a:endParaRPr b="1" sz="1600">
              <a:solidFill>
                <a:srgbClr val="0A323E"/>
              </a:solidFill>
            </a:endParaRPr>
          </a:p>
          <a:p>
            <a:pPr indent="-330200" lvl="0" marL="457200" rtl="0" algn="l">
              <a:spcBef>
                <a:spcPts val="400"/>
              </a:spcBef>
              <a:spcAft>
                <a:spcPts val="0"/>
              </a:spcAft>
              <a:buClr>
                <a:srgbClr val="0A323E"/>
              </a:buClr>
              <a:buSzPts val="1600"/>
              <a:buChar char="●"/>
            </a:pPr>
            <a:r>
              <a:rPr lang="en-US" sz="1600">
                <a:solidFill>
                  <a:srgbClr val="0A323E"/>
                </a:solidFill>
              </a:rPr>
              <a:t>Detect adverse events and conditions. </a:t>
            </a:r>
            <a:br>
              <a:rPr lang="en-US" sz="1600">
                <a:solidFill>
                  <a:srgbClr val="0A323E"/>
                </a:solidFill>
              </a:rPr>
            </a:br>
            <a:endParaRPr sz="1600">
              <a:solidFill>
                <a:srgbClr val="0A323E"/>
              </a:solidFill>
            </a:endParaRPr>
          </a:p>
          <a:p>
            <a:pPr indent="-330200" lvl="0" marL="457200" rtl="0" algn="l">
              <a:spcBef>
                <a:spcPts val="0"/>
              </a:spcBef>
              <a:spcAft>
                <a:spcPts val="0"/>
              </a:spcAft>
              <a:buClr>
                <a:srgbClr val="0A323E"/>
              </a:buClr>
              <a:buSzPts val="1600"/>
              <a:buChar char="●"/>
            </a:pPr>
            <a:r>
              <a:rPr lang="en-US" sz="1600">
                <a:solidFill>
                  <a:srgbClr val="0A323E"/>
                </a:solidFill>
              </a:rPr>
              <a:t>Respond on disturbance. </a:t>
            </a:r>
            <a:br>
              <a:rPr lang="en-US" sz="1600">
                <a:solidFill>
                  <a:srgbClr val="0A323E"/>
                </a:solidFill>
              </a:rPr>
            </a:br>
            <a:endParaRPr sz="1600">
              <a:solidFill>
                <a:srgbClr val="0A323E"/>
              </a:solidFill>
            </a:endParaRPr>
          </a:p>
          <a:p>
            <a:pPr indent="-330200" lvl="0" marL="457200" rtl="0" algn="l">
              <a:spcBef>
                <a:spcPts val="0"/>
              </a:spcBef>
              <a:spcAft>
                <a:spcPts val="0"/>
              </a:spcAft>
              <a:buClr>
                <a:srgbClr val="0A323E"/>
              </a:buClr>
              <a:buSzPts val="1600"/>
              <a:buChar char="●"/>
            </a:pPr>
            <a:r>
              <a:rPr lang="en-US" sz="1600">
                <a:solidFill>
                  <a:srgbClr val="0A323E"/>
                </a:solidFill>
              </a:rPr>
              <a:t>Rapidly recover afterward. </a:t>
            </a:r>
            <a:br>
              <a:rPr lang="en-US" sz="1600">
                <a:solidFill>
                  <a:srgbClr val="0A323E"/>
                </a:solidFill>
              </a:rPr>
            </a:br>
            <a:endParaRPr sz="1600">
              <a:solidFill>
                <a:srgbClr val="0A323E"/>
              </a:solidFill>
            </a:endParaRPr>
          </a:p>
          <a:p>
            <a:pPr indent="-330200" lvl="0" marL="457200" rtl="0" algn="l">
              <a:spcBef>
                <a:spcPts val="0"/>
              </a:spcBef>
              <a:spcAft>
                <a:spcPts val="0"/>
              </a:spcAft>
              <a:buClr>
                <a:srgbClr val="0A323E"/>
              </a:buClr>
              <a:buSzPts val="1600"/>
              <a:buChar char="●"/>
            </a:pPr>
            <a:r>
              <a:rPr lang="en-US" sz="1600">
                <a:solidFill>
                  <a:srgbClr val="0A323E"/>
                </a:solidFill>
              </a:rPr>
              <a:t>Prevention is out of scope of the resilience.</a:t>
            </a:r>
            <a:endParaRPr b="1" sz="1600">
              <a:solidFill>
                <a:srgbClr val="0A323E"/>
              </a:solidFill>
            </a:endParaRPr>
          </a:p>
        </p:txBody>
      </p:sp>
      <p:pic>
        <p:nvPicPr>
          <p:cNvPr id="158" name="Google Shape;158;p21"/>
          <p:cNvPicPr preferRelativeResize="0"/>
          <p:nvPr/>
        </p:nvPicPr>
        <p:blipFill rotWithShape="1">
          <a:blip r:embed="rId3">
            <a:alphaModFix/>
          </a:blip>
          <a:srcRect b="-47" l="14510" r="332" t="47053"/>
          <a:stretch/>
        </p:blipFill>
        <p:spPr>
          <a:xfrm flipH="1">
            <a:off x="-1" y="-1862"/>
            <a:ext cx="7359897" cy="68617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