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1"/>
  </p:notesMasterIdLst>
  <p:handoutMasterIdLst>
    <p:handoutMasterId r:id="rId62"/>
  </p:handoutMasterIdLst>
  <p:sldIdLst>
    <p:sldId id="283" r:id="rId5"/>
    <p:sldId id="333" r:id="rId6"/>
    <p:sldId id="303" r:id="rId7"/>
    <p:sldId id="304" r:id="rId8"/>
    <p:sldId id="291" r:id="rId9"/>
    <p:sldId id="301" r:id="rId10"/>
    <p:sldId id="307" r:id="rId11"/>
    <p:sldId id="302" r:id="rId12"/>
    <p:sldId id="268" r:id="rId13"/>
    <p:sldId id="330" r:id="rId14"/>
    <p:sldId id="270" r:id="rId15"/>
    <p:sldId id="271" r:id="rId16"/>
    <p:sldId id="278" r:id="rId17"/>
    <p:sldId id="272" r:id="rId18"/>
    <p:sldId id="294" r:id="rId19"/>
    <p:sldId id="279" r:id="rId20"/>
    <p:sldId id="309" r:id="rId21"/>
    <p:sldId id="310" r:id="rId22"/>
    <p:sldId id="300" r:id="rId23"/>
    <p:sldId id="273" r:id="rId24"/>
    <p:sldId id="285" r:id="rId25"/>
    <p:sldId id="293" r:id="rId26"/>
    <p:sldId id="286" r:id="rId27"/>
    <p:sldId id="287" r:id="rId28"/>
    <p:sldId id="288" r:id="rId29"/>
    <p:sldId id="289" r:id="rId30"/>
    <p:sldId id="290" r:id="rId31"/>
    <p:sldId id="296" r:id="rId32"/>
    <p:sldId id="297" r:id="rId33"/>
    <p:sldId id="298" r:id="rId34"/>
    <p:sldId id="277" r:id="rId35"/>
    <p:sldId id="274" r:id="rId36"/>
    <p:sldId id="346" r:id="rId37"/>
    <p:sldId id="334" r:id="rId38"/>
    <p:sldId id="331" r:id="rId39"/>
    <p:sldId id="314" r:id="rId40"/>
    <p:sldId id="311" r:id="rId41"/>
    <p:sldId id="319" r:id="rId42"/>
    <p:sldId id="315" r:id="rId43"/>
    <p:sldId id="317" r:id="rId44"/>
    <p:sldId id="312" r:id="rId45"/>
    <p:sldId id="338" r:id="rId46"/>
    <p:sldId id="337" r:id="rId47"/>
    <p:sldId id="341" r:id="rId48"/>
    <p:sldId id="320" r:id="rId49"/>
    <p:sldId id="321" r:id="rId50"/>
    <p:sldId id="322" r:id="rId51"/>
    <p:sldId id="323" r:id="rId52"/>
    <p:sldId id="335" r:id="rId53"/>
    <p:sldId id="336" r:id="rId54"/>
    <p:sldId id="343" r:id="rId55"/>
    <p:sldId id="345" r:id="rId56"/>
    <p:sldId id="329" r:id="rId57"/>
    <p:sldId id="332" r:id="rId58"/>
    <p:sldId id="308" r:id="rId59"/>
    <p:sldId id="342" r:id="rId60"/>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11" autoAdjust="0"/>
    <p:restoredTop sz="78893" autoAdjust="0"/>
  </p:normalViewPr>
  <p:slideViewPr>
    <p:cSldViewPr>
      <p:cViewPr>
        <p:scale>
          <a:sx n="75" d="100"/>
          <a:sy n="75" d="100"/>
        </p:scale>
        <p:origin x="754" y="2"/>
      </p:cViewPr>
      <p:guideLst>
        <p:guide orient="horz" pos="2160"/>
        <p:guide pos="3839"/>
      </p:guideLst>
    </p:cSldViewPr>
  </p:slideViewPr>
  <p:notesTextViewPr>
    <p:cViewPr>
      <p:scale>
        <a:sx n="1" d="1"/>
        <a:sy n="1" d="1"/>
      </p:scale>
      <p:origin x="0" y="0"/>
    </p:cViewPr>
  </p:notesTextViewPr>
  <p:notesViewPr>
    <p:cSldViewPr showGuides="1">
      <p:cViewPr varScale="1">
        <p:scale>
          <a:sx n="90" d="100"/>
          <a:sy n="90"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5782739342233"/>
          <c:y val="7.892985423119428E-2"/>
          <c:w val="0.80177346687419804"/>
          <c:h val="0.78339359457035473"/>
        </c:manualLayout>
      </c:layout>
      <c:barChart>
        <c:barDir val="col"/>
        <c:grouping val="clustered"/>
        <c:varyColors val="0"/>
        <c:ser>
          <c:idx val="0"/>
          <c:order val="0"/>
          <c:tx>
            <c:strRef>
              <c:f>List1!$B$1</c:f>
              <c:strCache>
                <c:ptCount val="1"/>
                <c:pt idx="0">
                  <c:v>Rate 2000</c:v>
                </c:pt>
              </c:strCache>
            </c:strRef>
          </c:tx>
          <c:spPr>
            <a:solidFill>
              <a:schemeClr val="accent1"/>
            </a:solidFill>
            <a:ln>
              <a:noFill/>
            </a:ln>
            <a:effectLst/>
          </c:spPr>
          <c:invertIfNegative val="0"/>
          <c:cat>
            <c:strRef>
              <c:f>List1!$A$2:$A$5</c:f>
              <c:strCache>
                <c:ptCount val="4"/>
                <c:pt idx="0">
                  <c:v>Java - threads</c:v>
                </c:pt>
                <c:pt idx="1">
                  <c:v>Java - virtual threads</c:v>
                </c:pt>
                <c:pt idx="2">
                  <c:v>Kotlin - threads</c:v>
                </c:pt>
                <c:pt idx="3">
                  <c:v>Kotlin - coroutines</c:v>
                </c:pt>
              </c:strCache>
            </c:strRef>
          </c:cat>
          <c:val>
            <c:numRef>
              <c:f>List1!$B$2:$B$5</c:f>
              <c:numCache>
                <c:formatCode>0.0000</c:formatCode>
                <c:ptCount val="4"/>
                <c:pt idx="0">
                  <c:v>128.28106</c:v>
                </c:pt>
                <c:pt idx="1">
                  <c:v>16.221024</c:v>
                </c:pt>
                <c:pt idx="2">
                  <c:v>114.508144</c:v>
                </c:pt>
                <c:pt idx="3">
                  <c:v>52.854340000000001</c:v>
                </c:pt>
              </c:numCache>
            </c:numRef>
          </c:val>
          <c:extLst>
            <c:ext xmlns:c16="http://schemas.microsoft.com/office/drawing/2014/chart" uri="{C3380CC4-5D6E-409C-BE32-E72D297353CC}">
              <c16:uniqueId val="{00000000-6053-40F1-B30F-3D24C3F70E55}"/>
            </c:ext>
          </c:extLst>
        </c:ser>
        <c:ser>
          <c:idx val="1"/>
          <c:order val="1"/>
          <c:tx>
            <c:strRef>
              <c:f>List1!$C$1</c:f>
              <c:strCache>
                <c:ptCount val="1"/>
                <c:pt idx="0">
                  <c:v>Rate 8000</c:v>
                </c:pt>
              </c:strCache>
            </c:strRef>
          </c:tx>
          <c:spPr>
            <a:solidFill>
              <a:schemeClr val="accent2"/>
            </a:solidFill>
            <a:ln>
              <a:noFill/>
            </a:ln>
            <a:effectLst/>
          </c:spPr>
          <c:invertIfNegative val="0"/>
          <c:cat>
            <c:strRef>
              <c:f>List1!$A$2:$A$5</c:f>
              <c:strCache>
                <c:ptCount val="4"/>
                <c:pt idx="0">
                  <c:v>Java - threads</c:v>
                </c:pt>
                <c:pt idx="1">
                  <c:v>Java - virtual threads</c:v>
                </c:pt>
                <c:pt idx="2">
                  <c:v>Kotlin - threads</c:v>
                </c:pt>
                <c:pt idx="3">
                  <c:v>Kotlin - coroutines</c:v>
                </c:pt>
              </c:strCache>
            </c:strRef>
          </c:cat>
          <c:val>
            <c:numRef>
              <c:f>List1!$C$2:$C$5</c:f>
              <c:numCache>
                <c:formatCode>0.0000</c:formatCode>
                <c:ptCount val="4"/>
                <c:pt idx="0">
                  <c:v>386.084632</c:v>
                </c:pt>
                <c:pt idx="1">
                  <c:v>64.657336000000001</c:v>
                </c:pt>
                <c:pt idx="2">
                  <c:v>296.81025599999998</c:v>
                </c:pt>
                <c:pt idx="3">
                  <c:v>99.917550000000006</c:v>
                </c:pt>
              </c:numCache>
            </c:numRef>
          </c:val>
          <c:extLst>
            <c:ext xmlns:c16="http://schemas.microsoft.com/office/drawing/2014/chart" uri="{C3380CC4-5D6E-409C-BE32-E72D297353CC}">
              <c16:uniqueId val="{00000001-6053-40F1-B30F-3D24C3F70E55}"/>
            </c:ext>
          </c:extLst>
        </c:ser>
        <c:dLbls>
          <c:showLegendKey val="0"/>
          <c:showVal val="0"/>
          <c:showCatName val="0"/>
          <c:showSerName val="0"/>
          <c:showPercent val="0"/>
          <c:showBubbleSize val="0"/>
        </c:dLbls>
        <c:gapWidth val="219"/>
        <c:overlap val="-27"/>
        <c:axId val="403822912"/>
        <c:axId val="403828160"/>
      </c:barChart>
      <c:catAx>
        <c:axId val="40382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28160"/>
        <c:crosses val="autoZero"/>
        <c:auto val="1"/>
        <c:lblAlgn val="ctr"/>
        <c:lblOffset val="100"/>
        <c:noMultiLvlLbl val="0"/>
      </c:catAx>
      <c:valAx>
        <c:axId val="403828160"/>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hr-HR" sz="800" dirty="0" err="1"/>
                  <a:t>Used</a:t>
                </a:r>
                <a:r>
                  <a:rPr lang="hr-HR" sz="800" baseline="0" dirty="0"/>
                  <a:t> </a:t>
                </a:r>
                <a:r>
                  <a:rPr lang="hr-HR" sz="800" baseline="0" dirty="0" err="1"/>
                  <a:t>heap</a:t>
                </a:r>
                <a:r>
                  <a:rPr lang="hr-HR" sz="800" baseline="0" dirty="0"/>
                  <a:t> [1 000 000 B]</a:t>
                </a:r>
                <a:endParaRPr lang="en-GB" sz="800" dirty="0"/>
              </a:p>
            </c:rich>
          </c:tx>
          <c:layout>
            <c:manualLayout>
              <c:xMode val="edge"/>
              <c:yMode val="edge"/>
              <c:x val="4.1442650233013786E-2"/>
              <c:y val="0.27717655603514102"/>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229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21105021592761E-2"/>
          <c:y val="1.6192614553250828E-2"/>
          <c:w val="0.90847889497840728"/>
          <c:h val="0.86507480180667162"/>
        </c:manualLayout>
      </c:layout>
      <c:barChart>
        <c:barDir val="col"/>
        <c:grouping val="clustered"/>
        <c:varyColors val="0"/>
        <c:ser>
          <c:idx val="0"/>
          <c:order val="0"/>
          <c:tx>
            <c:strRef>
              <c:f>List1!$B$1</c:f>
              <c:strCache>
                <c:ptCount val="1"/>
                <c:pt idx="0">
                  <c:v>Java - threads</c:v>
                </c:pt>
              </c:strCache>
            </c:strRef>
          </c:tx>
          <c:spPr>
            <a:solidFill>
              <a:schemeClr val="accent1"/>
            </a:solidFill>
            <a:ln>
              <a:noFill/>
            </a:ln>
            <a:effectLst/>
          </c:spPr>
          <c:invertIfNegative val="0"/>
          <c:cat>
            <c:strRef>
              <c:f>List1!$A$2:$A$4</c:f>
              <c:strCache>
                <c:ptCount val="3"/>
                <c:pt idx="0">
                  <c:v>mean</c:v>
                </c:pt>
                <c:pt idx="1">
                  <c:v>50</c:v>
                </c:pt>
                <c:pt idx="2">
                  <c:v>95</c:v>
                </c:pt>
              </c:strCache>
            </c:strRef>
          </c:cat>
          <c:val>
            <c:numRef>
              <c:f>List1!$B$2:$B$4</c:f>
              <c:numCache>
                <c:formatCode>0.0000</c:formatCode>
                <c:ptCount val="3"/>
                <c:pt idx="0">
                  <c:v>0.99213499999999999</c:v>
                </c:pt>
                <c:pt idx="1">
                  <c:v>0.1615125</c:v>
                </c:pt>
                <c:pt idx="2">
                  <c:v>0.83313349999999997</c:v>
                </c:pt>
              </c:numCache>
            </c:numRef>
          </c:val>
          <c:extLst>
            <c:ext xmlns:c16="http://schemas.microsoft.com/office/drawing/2014/chart" uri="{C3380CC4-5D6E-409C-BE32-E72D297353CC}">
              <c16:uniqueId val="{00000000-1D40-4B95-BF39-B71C06607D91}"/>
            </c:ext>
          </c:extLst>
        </c:ser>
        <c:ser>
          <c:idx val="1"/>
          <c:order val="1"/>
          <c:tx>
            <c:strRef>
              <c:f>List1!$C$1</c:f>
              <c:strCache>
                <c:ptCount val="1"/>
                <c:pt idx="0">
                  <c:v>Java - virtual threads</c:v>
                </c:pt>
              </c:strCache>
            </c:strRef>
          </c:tx>
          <c:spPr>
            <a:solidFill>
              <a:schemeClr val="accent2"/>
            </a:solidFill>
            <a:ln>
              <a:noFill/>
            </a:ln>
            <a:effectLst/>
          </c:spPr>
          <c:invertIfNegative val="0"/>
          <c:cat>
            <c:strRef>
              <c:f>List1!$A$2:$A$4</c:f>
              <c:strCache>
                <c:ptCount val="3"/>
                <c:pt idx="0">
                  <c:v>mean</c:v>
                </c:pt>
                <c:pt idx="1">
                  <c:v>50</c:v>
                </c:pt>
                <c:pt idx="2">
                  <c:v>95</c:v>
                </c:pt>
              </c:strCache>
            </c:strRef>
          </c:cat>
          <c:val>
            <c:numRef>
              <c:f>List1!$C$2:$C$4</c:f>
              <c:numCache>
                <c:formatCode>0.0000</c:formatCode>
                <c:ptCount val="3"/>
                <c:pt idx="0">
                  <c:v>0.1641695</c:v>
                </c:pt>
                <c:pt idx="1">
                  <c:v>9.8765000000000006E-2</c:v>
                </c:pt>
                <c:pt idx="2">
                  <c:v>0.13294400000000001</c:v>
                </c:pt>
              </c:numCache>
            </c:numRef>
          </c:val>
          <c:extLst>
            <c:ext xmlns:c16="http://schemas.microsoft.com/office/drawing/2014/chart" uri="{C3380CC4-5D6E-409C-BE32-E72D297353CC}">
              <c16:uniqueId val="{00000001-1D40-4B95-BF39-B71C06607D91}"/>
            </c:ext>
          </c:extLst>
        </c:ser>
        <c:ser>
          <c:idx val="2"/>
          <c:order val="2"/>
          <c:tx>
            <c:strRef>
              <c:f>List1!$D$1</c:f>
              <c:strCache>
                <c:ptCount val="1"/>
                <c:pt idx="0">
                  <c:v>Kotlin - threads</c:v>
                </c:pt>
              </c:strCache>
            </c:strRef>
          </c:tx>
          <c:spPr>
            <a:solidFill>
              <a:schemeClr val="accent3"/>
            </a:solidFill>
            <a:ln>
              <a:noFill/>
            </a:ln>
            <a:effectLst/>
          </c:spPr>
          <c:invertIfNegative val="0"/>
          <c:cat>
            <c:strRef>
              <c:f>List1!$A$2:$A$4</c:f>
              <c:strCache>
                <c:ptCount val="3"/>
                <c:pt idx="0">
                  <c:v>mean</c:v>
                </c:pt>
                <c:pt idx="1">
                  <c:v>50</c:v>
                </c:pt>
                <c:pt idx="2">
                  <c:v>95</c:v>
                </c:pt>
              </c:strCache>
            </c:strRef>
          </c:cat>
          <c:val>
            <c:numRef>
              <c:f>List1!$D$2:$D$4</c:f>
              <c:numCache>
                <c:formatCode>0.0000</c:formatCode>
                <c:ptCount val="3"/>
                <c:pt idx="0">
                  <c:v>0.94639899999999999</c:v>
                </c:pt>
                <c:pt idx="1">
                  <c:v>0.15822249999999999</c:v>
                </c:pt>
                <c:pt idx="2">
                  <c:v>0.39147700000000002</c:v>
                </c:pt>
              </c:numCache>
            </c:numRef>
          </c:val>
          <c:extLst>
            <c:ext xmlns:c16="http://schemas.microsoft.com/office/drawing/2014/chart" uri="{C3380CC4-5D6E-409C-BE32-E72D297353CC}">
              <c16:uniqueId val="{00000002-1D40-4B95-BF39-B71C06607D91}"/>
            </c:ext>
          </c:extLst>
        </c:ser>
        <c:ser>
          <c:idx val="3"/>
          <c:order val="3"/>
          <c:tx>
            <c:strRef>
              <c:f>List1!$E$1</c:f>
              <c:strCache>
                <c:ptCount val="1"/>
                <c:pt idx="0">
                  <c:v>Kotlin - coroutines</c:v>
                </c:pt>
              </c:strCache>
            </c:strRef>
          </c:tx>
          <c:spPr>
            <a:solidFill>
              <a:schemeClr val="accent4"/>
            </a:solidFill>
            <a:ln>
              <a:noFill/>
            </a:ln>
            <a:effectLst/>
          </c:spPr>
          <c:invertIfNegative val="0"/>
          <c:cat>
            <c:strRef>
              <c:f>List1!$A$2:$A$4</c:f>
              <c:strCache>
                <c:ptCount val="3"/>
                <c:pt idx="0">
                  <c:v>mean</c:v>
                </c:pt>
                <c:pt idx="1">
                  <c:v>50</c:v>
                </c:pt>
                <c:pt idx="2">
                  <c:v>95</c:v>
                </c:pt>
              </c:strCache>
            </c:strRef>
          </c:cat>
          <c:val>
            <c:numRef>
              <c:f>List1!$E$2:$E$4</c:f>
              <c:numCache>
                <c:formatCode>0.0000</c:formatCode>
                <c:ptCount val="3"/>
                <c:pt idx="0">
                  <c:v>0.38956600000000002</c:v>
                </c:pt>
                <c:pt idx="1">
                  <c:v>9.3085500000000002E-2</c:v>
                </c:pt>
                <c:pt idx="2">
                  <c:v>0.1233515</c:v>
                </c:pt>
              </c:numCache>
            </c:numRef>
          </c:val>
          <c:extLst>
            <c:ext xmlns:c16="http://schemas.microsoft.com/office/drawing/2014/chart" uri="{C3380CC4-5D6E-409C-BE32-E72D297353CC}">
              <c16:uniqueId val="{00000003-1D40-4B95-BF39-B71C06607D91}"/>
            </c:ext>
          </c:extLst>
        </c:ser>
        <c:dLbls>
          <c:showLegendKey val="0"/>
          <c:showVal val="0"/>
          <c:showCatName val="0"/>
          <c:showSerName val="0"/>
          <c:showPercent val="0"/>
          <c:showBubbleSize val="0"/>
        </c:dLbls>
        <c:gapWidth val="219"/>
        <c:overlap val="-27"/>
        <c:axId val="417751016"/>
        <c:axId val="417751344"/>
      </c:barChart>
      <c:catAx>
        <c:axId val="417751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751344"/>
        <c:crosses val="autoZero"/>
        <c:auto val="1"/>
        <c:lblAlgn val="ctr"/>
        <c:lblOffset val="100"/>
        <c:noMultiLvlLbl val="0"/>
      </c:catAx>
      <c:valAx>
        <c:axId val="41775134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hr-HR" sz="900" err="1"/>
                  <a:t>Latency</a:t>
                </a:r>
                <a:r>
                  <a:rPr lang="hr-HR" sz="900" baseline="0"/>
                  <a:t> [ms]</a:t>
                </a:r>
                <a:endParaRPr lang="en-GB" sz="900"/>
              </a:p>
            </c:rich>
          </c:tx>
          <c:layout>
            <c:manualLayout>
              <c:xMode val="edge"/>
              <c:yMode val="edge"/>
              <c:x val="0"/>
              <c:y val="0.3299933757485918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751016"/>
        <c:crosses val="autoZero"/>
        <c:crossBetween val="between"/>
        <c:majorUnit val="0.2"/>
      </c:valAx>
      <c:spPr>
        <a:noFill/>
        <a:ln>
          <a:noFill/>
        </a:ln>
        <a:effectLst/>
      </c:spPr>
    </c:plotArea>
    <c:legend>
      <c:legendPos val="r"/>
      <c:layout>
        <c:manualLayout>
          <c:xMode val="edge"/>
          <c:yMode val="edge"/>
          <c:x val="0.8205991042219305"/>
          <c:y val="1.8173162838661897E-2"/>
          <c:w val="0.15497500761865388"/>
          <c:h val="0.169614076019814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G1</c:v>
                </c:pt>
              </c:strCache>
            </c:strRef>
          </c:tx>
          <c:spPr>
            <a:solidFill>
              <a:schemeClr val="accent1"/>
            </a:solidFill>
            <a:ln>
              <a:noFill/>
            </a:ln>
            <a:effectLst/>
          </c:spPr>
          <c:invertIfNegative val="0"/>
          <c:cat>
            <c:strRef>
              <c:f>List1!$A$2:$A$5</c:f>
              <c:strCache>
                <c:ptCount val="4"/>
                <c:pt idx="0">
                  <c:v>avrora</c:v>
                </c:pt>
                <c:pt idx="1">
                  <c:v>h2</c:v>
                </c:pt>
                <c:pt idx="2">
                  <c:v>pmd</c:v>
                </c:pt>
                <c:pt idx="3">
                  <c:v>xalan</c:v>
                </c:pt>
              </c:strCache>
            </c:strRef>
          </c:cat>
          <c:val>
            <c:numRef>
              <c:f>List1!$B$2:$B$5</c:f>
              <c:numCache>
                <c:formatCode>General</c:formatCode>
                <c:ptCount val="4"/>
                <c:pt idx="0">
                  <c:v>2616</c:v>
                </c:pt>
                <c:pt idx="1">
                  <c:v>2516</c:v>
                </c:pt>
                <c:pt idx="2">
                  <c:v>815.5</c:v>
                </c:pt>
                <c:pt idx="3">
                  <c:v>572</c:v>
                </c:pt>
              </c:numCache>
            </c:numRef>
          </c:val>
          <c:extLst>
            <c:ext xmlns:c16="http://schemas.microsoft.com/office/drawing/2014/chart" uri="{C3380CC4-5D6E-409C-BE32-E72D297353CC}">
              <c16:uniqueId val="{00000000-4329-46FA-ADE5-ACDD5ED2C80E}"/>
            </c:ext>
          </c:extLst>
        </c:ser>
        <c:ser>
          <c:idx val="1"/>
          <c:order val="1"/>
          <c:tx>
            <c:strRef>
              <c:f>List1!$C$1</c:f>
              <c:strCache>
                <c:ptCount val="1"/>
                <c:pt idx="0">
                  <c:v>ZGC</c:v>
                </c:pt>
              </c:strCache>
            </c:strRef>
          </c:tx>
          <c:spPr>
            <a:solidFill>
              <a:schemeClr val="accent2"/>
            </a:solidFill>
            <a:ln>
              <a:noFill/>
            </a:ln>
            <a:effectLst/>
          </c:spPr>
          <c:invertIfNegative val="0"/>
          <c:cat>
            <c:strRef>
              <c:f>List1!$A$2:$A$5</c:f>
              <c:strCache>
                <c:ptCount val="4"/>
                <c:pt idx="0">
                  <c:v>avrora</c:v>
                </c:pt>
                <c:pt idx="1">
                  <c:v>h2</c:v>
                </c:pt>
                <c:pt idx="2">
                  <c:v>pmd</c:v>
                </c:pt>
                <c:pt idx="3">
                  <c:v>xalan</c:v>
                </c:pt>
              </c:strCache>
            </c:strRef>
          </c:cat>
          <c:val>
            <c:numRef>
              <c:f>List1!$C$2:$C$5</c:f>
              <c:numCache>
                <c:formatCode>General</c:formatCode>
                <c:ptCount val="4"/>
                <c:pt idx="0">
                  <c:v>2648</c:v>
                </c:pt>
                <c:pt idx="1">
                  <c:v>3678</c:v>
                </c:pt>
                <c:pt idx="2">
                  <c:v>764</c:v>
                </c:pt>
                <c:pt idx="3">
                  <c:v>507.5</c:v>
                </c:pt>
              </c:numCache>
            </c:numRef>
          </c:val>
          <c:extLst>
            <c:ext xmlns:c16="http://schemas.microsoft.com/office/drawing/2014/chart" uri="{C3380CC4-5D6E-409C-BE32-E72D297353CC}">
              <c16:uniqueId val="{00000001-4329-46FA-ADE5-ACDD5ED2C80E}"/>
            </c:ext>
          </c:extLst>
        </c:ser>
        <c:ser>
          <c:idx val="2"/>
          <c:order val="2"/>
          <c:tx>
            <c:strRef>
              <c:f>List1!$D$1</c:f>
              <c:strCache>
                <c:ptCount val="1"/>
                <c:pt idx="0">
                  <c:v>Shenandoah</c:v>
                </c:pt>
              </c:strCache>
            </c:strRef>
          </c:tx>
          <c:spPr>
            <a:solidFill>
              <a:schemeClr val="accent3"/>
            </a:solidFill>
            <a:ln>
              <a:noFill/>
            </a:ln>
            <a:effectLst/>
          </c:spPr>
          <c:invertIfNegative val="0"/>
          <c:cat>
            <c:strRef>
              <c:f>List1!$A$2:$A$5</c:f>
              <c:strCache>
                <c:ptCount val="4"/>
                <c:pt idx="0">
                  <c:v>avrora</c:v>
                </c:pt>
                <c:pt idx="1">
                  <c:v>h2</c:v>
                </c:pt>
                <c:pt idx="2">
                  <c:v>pmd</c:v>
                </c:pt>
                <c:pt idx="3">
                  <c:v>xalan</c:v>
                </c:pt>
              </c:strCache>
            </c:strRef>
          </c:cat>
          <c:val>
            <c:numRef>
              <c:f>List1!$D$2:$D$5</c:f>
              <c:numCache>
                <c:formatCode>General</c:formatCode>
                <c:ptCount val="4"/>
                <c:pt idx="0">
                  <c:v>2663.5</c:v>
                </c:pt>
                <c:pt idx="1">
                  <c:v>3524.5</c:v>
                </c:pt>
                <c:pt idx="2">
                  <c:v>900.5</c:v>
                </c:pt>
                <c:pt idx="3">
                  <c:v>535.5</c:v>
                </c:pt>
              </c:numCache>
            </c:numRef>
          </c:val>
          <c:extLst>
            <c:ext xmlns:c16="http://schemas.microsoft.com/office/drawing/2014/chart" uri="{C3380CC4-5D6E-409C-BE32-E72D297353CC}">
              <c16:uniqueId val="{00000002-4329-46FA-ADE5-ACDD5ED2C80E}"/>
            </c:ext>
          </c:extLst>
        </c:ser>
        <c:dLbls>
          <c:showLegendKey val="0"/>
          <c:showVal val="0"/>
          <c:showCatName val="0"/>
          <c:showSerName val="0"/>
          <c:showPercent val="0"/>
          <c:showBubbleSize val="0"/>
        </c:dLbls>
        <c:gapWidth val="219"/>
        <c:overlap val="-27"/>
        <c:axId val="376322328"/>
        <c:axId val="376318392"/>
      </c:barChart>
      <c:catAx>
        <c:axId val="37632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18392"/>
        <c:crosses val="autoZero"/>
        <c:auto val="1"/>
        <c:lblAlgn val="ctr"/>
        <c:lblOffset val="100"/>
        <c:noMultiLvlLbl val="0"/>
      </c:catAx>
      <c:valAx>
        <c:axId val="376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r-HR"/>
                  <a:t>Time</a:t>
                </a:r>
                <a:r>
                  <a:rPr lang="hr-HR" baseline="0"/>
                  <a:t> in Miliseconds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22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G1</c:v>
                </c:pt>
              </c:strCache>
            </c:strRef>
          </c:tx>
          <c:spPr>
            <a:solidFill>
              <a:schemeClr val="accent1"/>
            </a:solidFill>
            <a:ln>
              <a:noFill/>
            </a:ln>
            <a:effectLst/>
          </c:spPr>
          <c:invertIfNegative val="0"/>
          <c:cat>
            <c:strRef>
              <c:f>List1!$A$2:$A$5</c:f>
              <c:strCache>
                <c:ptCount val="4"/>
                <c:pt idx="0">
                  <c:v>fj-kmeans</c:v>
                </c:pt>
                <c:pt idx="1">
                  <c:v>par-mnemonics</c:v>
                </c:pt>
                <c:pt idx="2">
                  <c:v>Db-shootout</c:v>
                </c:pt>
                <c:pt idx="3">
                  <c:v>movie-lens</c:v>
                </c:pt>
              </c:strCache>
            </c:strRef>
          </c:cat>
          <c:val>
            <c:numRef>
              <c:f>List1!$B$2:$B$5</c:f>
              <c:numCache>
                <c:formatCode>#,##0</c:formatCode>
                <c:ptCount val="4"/>
                <c:pt idx="0">
                  <c:v>6846880</c:v>
                </c:pt>
                <c:pt idx="1">
                  <c:v>3662900.5</c:v>
                </c:pt>
                <c:pt idx="2">
                  <c:v>4696757</c:v>
                </c:pt>
                <c:pt idx="3">
                  <c:v>13218310.5</c:v>
                </c:pt>
              </c:numCache>
            </c:numRef>
          </c:val>
          <c:extLst>
            <c:ext xmlns:c16="http://schemas.microsoft.com/office/drawing/2014/chart" uri="{C3380CC4-5D6E-409C-BE32-E72D297353CC}">
              <c16:uniqueId val="{00000000-A816-4832-99CC-CF04B217B50D}"/>
            </c:ext>
          </c:extLst>
        </c:ser>
        <c:ser>
          <c:idx val="1"/>
          <c:order val="1"/>
          <c:tx>
            <c:strRef>
              <c:f>List1!$C$1</c:f>
              <c:strCache>
                <c:ptCount val="1"/>
                <c:pt idx="0">
                  <c:v>ZGC</c:v>
                </c:pt>
              </c:strCache>
            </c:strRef>
          </c:tx>
          <c:spPr>
            <a:solidFill>
              <a:schemeClr val="accent2"/>
            </a:solidFill>
            <a:ln>
              <a:noFill/>
            </a:ln>
            <a:effectLst/>
          </c:spPr>
          <c:invertIfNegative val="0"/>
          <c:cat>
            <c:strRef>
              <c:f>List1!$A$2:$A$5</c:f>
              <c:strCache>
                <c:ptCount val="4"/>
                <c:pt idx="0">
                  <c:v>fj-kmeans</c:v>
                </c:pt>
                <c:pt idx="1">
                  <c:v>par-mnemonics</c:v>
                </c:pt>
                <c:pt idx="2">
                  <c:v>Db-shootout</c:v>
                </c:pt>
                <c:pt idx="3">
                  <c:v>movie-lens</c:v>
                </c:pt>
              </c:strCache>
            </c:strRef>
          </c:cat>
          <c:val>
            <c:numRef>
              <c:f>List1!$C$2:$C$5</c:f>
              <c:numCache>
                <c:formatCode>#,##0</c:formatCode>
                <c:ptCount val="4"/>
                <c:pt idx="0">
                  <c:v>8732638</c:v>
                </c:pt>
                <c:pt idx="1">
                  <c:v>2906115.5</c:v>
                </c:pt>
                <c:pt idx="2">
                  <c:v>6027254</c:v>
                </c:pt>
                <c:pt idx="3">
                  <c:v>13882560</c:v>
                </c:pt>
              </c:numCache>
            </c:numRef>
          </c:val>
          <c:extLst>
            <c:ext xmlns:c16="http://schemas.microsoft.com/office/drawing/2014/chart" uri="{C3380CC4-5D6E-409C-BE32-E72D297353CC}">
              <c16:uniqueId val="{00000001-A816-4832-99CC-CF04B217B50D}"/>
            </c:ext>
          </c:extLst>
        </c:ser>
        <c:ser>
          <c:idx val="2"/>
          <c:order val="2"/>
          <c:tx>
            <c:strRef>
              <c:f>List1!$D$1</c:f>
              <c:strCache>
                <c:ptCount val="1"/>
                <c:pt idx="0">
                  <c:v>Shenandoah</c:v>
                </c:pt>
              </c:strCache>
            </c:strRef>
          </c:tx>
          <c:spPr>
            <a:solidFill>
              <a:schemeClr val="accent3"/>
            </a:solidFill>
            <a:ln>
              <a:noFill/>
            </a:ln>
            <a:effectLst/>
          </c:spPr>
          <c:invertIfNegative val="0"/>
          <c:cat>
            <c:strRef>
              <c:f>List1!$A$2:$A$5</c:f>
              <c:strCache>
                <c:ptCount val="4"/>
                <c:pt idx="0">
                  <c:v>fj-kmeans</c:v>
                </c:pt>
                <c:pt idx="1">
                  <c:v>par-mnemonics</c:v>
                </c:pt>
                <c:pt idx="2">
                  <c:v>Db-shootout</c:v>
                </c:pt>
                <c:pt idx="3">
                  <c:v>movie-lens</c:v>
                </c:pt>
              </c:strCache>
            </c:strRef>
          </c:cat>
          <c:val>
            <c:numRef>
              <c:f>List1!$D$2:$D$5</c:f>
              <c:numCache>
                <c:formatCode>#,##0</c:formatCode>
                <c:ptCount val="4"/>
                <c:pt idx="0">
                  <c:v>8625747</c:v>
                </c:pt>
                <c:pt idx="1">
                  <c:v>3311011.5</c:v>
                </c:pt>
                <c:pt idx="2">
                  <c:v>4934669</c:v>
                </c:pt>
                <c:pt idx="3">
                  <c:v>13976184.5</c:v>
                </c:pt>
              </c:numCache>
            </c:numRef>
          </c:val>
          <c:extLst>
            <c:ext xmlns:c16="http://schemas.microsoft.com/office/drawing/2014/chart" uri="{C3380CC4-5D6E-409C-BE32-E72D297353CC}">
              <c16:uniqueId val="{00000002-A816-4832-99CC-CF04B217B50D}"/>
            </c:ext>
          </c:extLst>
        </c:ser>
        <c:dLbls>
          <c:showLegendKey val="0"/>
          <c:showVal val="0"/>
          <c:showCatName val="0"/>
          <c:showSerName val="0"/>
          <c:showPercent val="0"/>
          <c:showBubbleSize val="0"/>
        </c:dLbls>
        <c:gapWidth val="219"/>
        <c:overlap val="-27"/>
        <c:axId val="376320032"/>
        <c:axId val="376322656"/>
      </c:barChart>
      <c:catAx>
        <c:axId val="37632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22656"/>
        <c:crosses val="autoZero"/>
        <c:auto val="1"/>
        <c:lblAlgn val="ctr"/>
        <c:lblOffset val="100"/>
        <c:noMultiLvlLbl val="0"/>
      </c:catAx>
      <c:valAx>
        <c:axId val="376322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r-HR"/>
                  <a:t>Time</a:t>
                </a:r>
                <a:r>
                  <a:rPr lang="hr-HR" baseline="0"/>
                  <a:t> in Miliseconds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2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svg"/><Relationship Id="rId5" Type="http://schemas.openxmlformats.org/officeDocument/2006/relationships/image" Target="../media/image8.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svg"/><Relationship Id="rId5" Type="http://schemas.openxmlformats.org/officeDocument/2006/relationships/image" Target="../media/image8.png"/><Relationship Id="rId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3">
        <a:alpha val="0"/>
      </a:schemeClr>
    </dgm:fillClrLst>
    <dgm:linClrLst meth="repeat">
      <a:schemeClr val="accent3">
        <a:alpha val="0"/>
      </a:schemeClr>
    </dgm:linClrLst>
    <dgm:effectClrLst/>
    <dgm:txLinClrLst/>
    <dgm:txFillClrLst meth="repeat">
      <a:schemeClr val="accent3"/>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B75D11E-CE36-4A01-90E9-7FB6C4CE49C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7384CD5-0393-4793-8840-1F8517CB639C}">
      <dgm:prSet/>
      <dgm:spPr/>
      <dgm:t>
        <a:bodyPr/>
        <a:lstStyle/>
        <a:p>
          <a:pPr>
            <a:defRPr cap="all"/>
          </a:pPr>
          <a:r>
            <a:rPr lang="en-US"/>
            <a:t>CPU</a:t>
          </a:r>
        </a:p>
      </dgm:t>
    </dgm:pt>
    <dgm:pt modelId="{DE46EC29-B689-4FE1-8A8E-137ABACA527B}" type="parTrans" cxnId="{E5F13A20-8B32-4422-A320-416B521A259D}">
      <dgm:prSet/>
      <dgm:spPr/>
      <dgm:t>
        <a:bodyPr/>
        <a:lstStyle/>
        <a:p>
          <a:endParaRPr lang="en-US"/>
        </a:p>
      </dgm:t>
    </dgm:pt>
    <dgm:pt modelId="{A506535A-EDE2-4E64-BB48-4822789406BD}" type="sibTrans" cxnId="{E5F13A20-8B32-4422-A320-416B521A259D}">
      <dgm:prSet/>
      <dgm:spPr/>
      <dgm:t>
        <a:bodyPr/>
        <a:lstStyle/>
        <a:p>
          <a:endParaRPr lang="en-US"/>
        </a:p>
      </dgm:t>
    </dgm:pt>
    <dgm:pt modelId="{68A9BE39-D976-4782-BA19-A1F4FD5F7216}">
      <dgm:prSet/>
      <dgm:spPr/>
      <dgm:t>
        <a:bodyPr/>
        <a:lstStyle/>
        <a:p>
          <a:pPr>
            <a:defRPr cap="all"/>
          </a:pPr>
          <a:r>
            <a:rPr lang="en-US"/>
            <a:t>Memory</a:t>
          </a:r>
        </a:p>
      </dgm:t>
    </dgm:pt>
    <dgm:pt modelId="{11ED3701-DB34-4031-BD53-40C33AC220B1}" type="parTrans" cxnId="{700FAF5C-12BA-484D-9A0C-56C8BD85F7C9}">
      <dgm:prSet/>
      <dgm:spPr/>
      <dgm:t>
        <a:bodyPr/>
        <a:lstStyle/>
        <a:p>
          <a:endParaRPr lang="en-US"/>
        </a:p>
      </dgm:t>
    </dgm:pt>
    <dgm:pt modelId="{F8125E3F-4014-48C6-AB29-B2BD13F89936}" type="sibTrans" cxnId="{700FAF5C-12BA-484D-9A0C-56C8BD85F7C9}">
      <dgm:prSet/>
      <dgm:spPr/>
      <dgm:t>
        <a:bodyPr/>
        <a:lstStyle/>
        <a:p>
          <a:endParaRPr lang="en-US"/>
        </a:p>
      </dgm:t>
    </dgm:pt>
    <dgm:pt modelId="{C397C4A8-D610-4D79-929C-3218DBB9E360}">
      <dgm:prSet/>
      <dgm:spPr/>
      <dgm:t>
        <a:bodyPr/>
        <a:lstStyle/>
        <a:p>
          <a:pPr>
            <a:defRPr cap="all"/>
          </a:pPr>
          <a:r>
            <a:rPr lang="en-US"/>
            <a:t>Development time </a:t>
          </a:r>
        </a:p>
      </dgm:t>
    </dgm:pt>
    <dgm:pt modelId="{6FB32073-8CB6-431D-9979-34AF62A5B027}" type="parTrans" cxnId="{2C230025-76C1-4FCC-9786-DD8A9918C491}">
      <dgm:prSet/>
      <dgm:spPr/>
      <dgm:t>
        <a:bodyPr/>
        <a:lstStyle/>
        <a:p>
          <a:endParaRPr lang="en-US"/>
        </a:p>
      </dgm:t>
    </dgm:pt>
    <dgm:pt modelId="{316E279C-D847-442A-9595-BFD986EC166E}" type="sibTrans" cxnId="{2C230025-76C1-4FCC-9786-DD8A9918C491}">
      <dgm:prSet/>
      <dgm:spPr/>
      <dgm:t>
        <a:bodyPr/>
        <a:lstStyle/>
        <a:p>
          <a:endParaRPr lang="en-US"/>
        </a:p>
      </dgm:t>
    </dgm:pt>
    <dgm:pt modelId="{6186F228-0FA4-4B95-A8A0-A2B49F457535}" type="pres">
      <dgm:prSet presAssocID="{FB75D11E-CE36-4A01-90E9-7FB6C4CE49C1}" presName="root" presStyleCnt="0">
        <dgm:presLayoutVars>
          <dgm:dir/>
          <dgm:resizeHandles val="exact"/>
        </dgm:presLayoutVars>
      </dgm:prSet>
      <dgm:spPr/>
    </dgm:pt>
    <dgm:pt modelId="{BB159F87-9B51-4BE9-95C0-0D9EE2FA9E89}" type="pres">
      <dgm:prSet presAssocID="{B7384CD5-0393-4793-8840-1F8517CB639C}" presName="compNode" presStyleCnt="0"/>
      <dgm:spPr/>
    </dgm:pt>
    <dgm:pt modelId="{680036F6-BD37-4F3E-B384-F4E487461F27}" type="pres">
      <dgm:prSet presAssocID="{B7384CD5-0393-4793-8840-1F8517CB639C}" presName="iconBgRect" presStyleLbl="bgShp" presStyleIdx="0" presStyleCnt="3"/>
      <dgm:spPr/>
    </dgm:pt>
    <dgm:pt modelId="{98F7B1F3-195C-46F3-9D79-325140D70DDB}" type="pres">
      <dgm:prSet presAssocID="{B7384CD5-0393-4793-8840-1F8517CB63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EEC7DE55-817B-4C79-8091-76F821AC4704}" type="pres">
      <dgm:prSet presAssocID="{B7384CD5-0393-4793-8840-1F8517CB639C}" presName="spaceRect" presStyleCnt="0"/>
      <dgm:spPr/>
    </dgm:pt>
    <dgm:pt modelId="{63CCB835-5ED2-4D7E-81A7-893E8F442010}" type="pres">
      <dgm:prSet presAssocID="{B7384CD5-0393-4793-8840-1F8517CB639C}" presName="textRect" presStyleLbl="revTx" presStyleIdx="0" presStyleCnt="3">
        <dgm:presLayoutVars>
          <dgm:chMax val="1"/>
          <dgm:chPref val="1"/>
        </dgm:presLayoutVars>
      </dgm:prSet>
      <dgm:spPr/>
    </dgm:pt>
    <dgm:pt modelId="{46554C34-D708-4573-B3A8-B6B53ABF59C5}" type="pres">
      <dgm:prSet presAssocID="{A506535A-EDE2-4E64-BB48-4822789406BD}" presName="sibTrans" presStyleCnt="0"/>
      <dgm:spPr/>
    </dgm:pt>
    <dgm:pt modelId="{ACEF7E17-14FE-4867-BAF3-FB34EDE1A353}" type="pres">
      <dgm:prSet presAssocID="{68A9BE39-D976-4782-BA19-A1F4FD5F7216}" presName="compNode" presStyleCnt="0"/>
      <dgm:spPr/>
    </dgm:pt>
    <dgm:pt modelId="{46BB96EC-D82F-431A-8554-2BA857BB4652}" type="pres">
      <dgm:prSet presAssocID="{68A9BE39-D976-4782-BA19-A1F4FD5F7216}" presName="iconBgRect" presStyleLbl="bgShp" presStyleIdx="1" presStyleCnt="3"/>
      <dgm:spPr/>
    </dgm:pt>
    <dgm:pt modelId="{E3B91D9A-E553-4E0C-A1C6-72EBA00B972A}" type="pres">
      <dgm:prSet presAssocID="{68A9BE39-D976-4782-BA19-A1F4FD5F721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tabase with solid fill"/>
        </a:ext>
      </dgm:extLst>
    </dgm:pt>
    <dgm:pt modelId="{7D4DD4F0-532B-43AD-9F8B-A1BCF4702E24}" type="pres">
      <dgm:prSet presAssocID="{68A9BE39-D976-4782-BA19-A1F4FD5F7216}" presName="spaceRect" presStyleCnt="0"/>
      <dgm:spPr/>
    </dgm:pt>
    <dgm:pt modelId="{51160DBE-9026-4E5D-A019-C9C52F0EE5B4}" type="pres">
      <dgm:prSet presAssocID="{68A9BE39-D976-4782-BA19-A1F4FD5F7216}" presName="textRect" presStyleLbl="revTx" presStyleIdx="1" presStyleCnt="3">
        <dgm:presLayoutVars>
          <dgm:chMax val="1"/>
          <dgm:chPref val="1"/>
        </dgm:presLayoutVars>
      </dgm:prSet>
      <dgm:spPr/>
    </dgm:pt>
    <dgm:pt modelId="{954EC7A5-29AB-430A-8B20-7C6CF0319FB2}" type="pres">
      <dgm:prSet presAssocID="{F8125E3F-4014-48C6-AB29-B2BD13F89936}" presName="sibTrans" presStyleCnt="0"/>
      <dgm:spPr/>
    </dgm:pt>
    <dgm:pt modelId="{F680363F-E182-4971-B91A-3727DA274E1F}" type="pres">
      <dgm:prSet presAssocID="{C397C4A8-D610-4D79-929C-3218DBB9E360}" presName="compNode" presStyleCnt="0"/>
      <dgm:spPr/>
    </dgm:pt>
    <dgm:pt modelId="{DA3DF0C0-A2D0-41E1-95B5-63D4548BD706}" type="pres">
      <dgm:prSet presAssocID="{C397C4A8-D610-4D79-929C-3218DBB9E360}" presName="iconBgRect" presStyleLbl="bgShp" presStyleIdx="2" presStyleCnt="3"/>
      <dgm:spPr/>
    </dgm:pt>
    <dgm:pt modelId="{0FAF0913-7B3F-4296-9BBB-2A35ED65DE23}" type="pres">
      <dgm:prSet presAssocID="{C397C4A8-D610-4D79-929C-3218DBB9E3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5F46BCAD-7C81-4199-9D46-C2A493F224BA}" type="pres">
      <dgm:prSet presAssocID="{C397C4A8-D610-4D79-929C-3218DBB9E360}" presName="spaceRect" presStyleCnt="0"/>
      <dgm:spPr/>
    </dgm:pt>
    <dgm:pt modelId="{DC662221-0668-4AF9-B89E-7F431F5B036B}" type="pres">
      <dgm:prSet presAssocID="{C397C4A8-D610-4D79-929C-3218DBB9E360}" presName="textRect" presStyleLbl="revTx" presStyleIdx="2" presStyleCnt="3">
        <dgm:presLayoutVars>
          <dgm:chMax val="1"/>
          <dgm:chPref val="1"/>
        </dgm:presLayoutVars>
      </dgm:prSet>
      <dgm:spPr/>
    </dgm:pt>
  </dgm:ptLst>
  <dgm:cxnLst>
    <dgm:cxn modelId="{E5F13A20-8B32-4422-A320-416B521A259D}" srcId="{FB75D11E-CE36-4A01-90E9-7FB6C4CE49C1}" destId="{B7384CD5-0393-4793-8840-1F8517CB639C}" srcOrd="0" destOrd="0" parTransId="{DE46EC29-B689-4FE1-8A8E-137ABACA527B}" sibTransId="{A506535A-EDE2-4E64-BB48-4822789406BD}"/>
    <dgm:cxn modelId="{96DD5F20-066F-439E-B215-9C6C8389BB62}" type="presOf" srcId="{C397C4A8-D610-4D79-929C-3218DBB9E360}" destId="{DC662221-0668-4AF9-B89E-7F431F5B036B}" srcOrd="0" destOrd="0" presId="urn:microsoft.com/office/officeart/2018/5/layout/IconCircleLabelList"/>
    <dgm:cxn modelId="{2C230025-76C1-4FCC-9786-DD8A9918C491}" srcId="{FB75D11E-CE36-4A01-90E9-7FB6C4CE49C1}" destId="{C397C4A8-D610-4D79-929C-3218DBB9E360}" srcOrd="2" destOrd="0" parTransId="{6FB32073-8CB6-431D-9979-34AF62A5B027}" sibTransId="{316E279C-D847-442A-9595-BFD986EC166E}"/>
    <dgm:cxn modelId="{700FAF5C-12BA-484D-9A0C-56C8BD85F7C9}" srcId="{FB75D11E-CE36-4A01-90E9-7FB6C4CE49C1}" destId="{68A9BE39-D976-4782-BA19-A1F4FD5F7216}" srcOrd="1" destOrd="0" parTransId="{11ED3701-DB34-4031-BD53-40C33AC220B1}" sibTransId="{F8125E3F-4014-48C6-AB29-B2BD13F89936}"/>
    <dgm:cxn modelId="{EB02894D-3494-4380-BEEB-046924E5E0DE}" type="presOf" srcId="{B7384CD5-0393-4793-8840-1F8517CB639C}" destId="{63CCB835-5ED2-4D7E-81A7-893E8F442010}" srcOrd="0" destOrd="0" presId="urn:microsoft.com/office/officeart/2018/5/layout/IconCircleLabelList"/>
    <dgm:cxn modelId="{32D507D4-F8F8-42C1-89EE-338048FBF82A}" type="presOf" srcId="{FB75D11E-CE36-4A01-90E9-7FB6C4CE49C1}" destId="{6186F228-0FA4-4B95-A8A0-A2B49F457535}" srcOrd="0" destOrd="0" presId="urn:microsoft.com/office/officeart/2018/5/layout/IconCircleLabelList"/>
    <dgm:cxn modelId="{5870C7D9-75D7-43C2-97B3-14330DD5680C}" type="presOf" srcId="{68A9BE39-D976-4782-BA19-A1F4FD5F7216}" destId="{51160DBE-9026-4E5D-A019-C9C52F0EE5B4}" srcOrd="0" destOrd="0" presId="urn:microsoft.com/office/officeart/2018/5/layout/IconCircleLabelList"/>
    <dgm:cxn modelId="{C6C7F086-E299-48A6-9356-3846B21D6CBB}" type="presParOf" srcId="{6186F228-0FA4-4B95-A8A0-A2B49F457535}" destId="{BB159F87-9B51-4BE9-95C0-0D9EE2FA9E89}" srcOrd="0" destOrd="0" presId="urn:microsoft.com/office/officeart/2018/5/layout/IconCircleLabelList"/>
    <dgm:cxn modelId="{CA29833E-36EC-4C75-80CF-FB2B12711E7A}" type="presParOf" srcId="{BB159F87-9B51-4BE9-95C0-0D9EE2FA9E89}" destId="{680036F6-BD37-4F3E-B384-F4E487461F27}" srcOrd="0" destOrd="0" presId="urn:microsoft.com/office/officeart/2018/5/layout/IconCircleLabelList"/>
    <dgm:cxn modelId="{F65CAF54-907F-46D0-9336-6D57D2FDD85E}" type="presParOf" srcId="{BB159F87-9B51-4BE9-95C0-0D9EE2FA9E89}" destId="{98F7B1F3-195C-46F3-9D79-325140D70DDB}" srcOrd="1" destOrd="0" presId="urn:microsoft.com/office/officeart/2018/5/layout/IconCircleLabelList"/>
    <dgm:cxn modelId="{DAF02879-DE7A-40F5-B65F-F2D6BDB25201}" type="presParOf" srcId="{BB159F87-9B51-4BE9-95C0-0D9EE2FA9E89}" destId="{EEC7DE55-817B-4C79-8091-76F821AC4704}" srcOrd="2" destOrd="0" presId="urn:microsoft.com/office/officeart/2018/5/layout/IconCircleLabelList"/>
    <dgm:cxn modelId="{3306E200-950B-440F-A24B-66F93AD78072}" type="presParOf" srcId="{BB159F87-9B51-4BE9-95C0-0D9EE2FA9E89}" destId="{63CCB835-5ED2-4D7E-81A7-893E8F442010}" srcOrd="3" destOrd="0" presId="urn:microsoft.com/office/officeart/2018/5/layout/IconCircleLabelList"/>
    <dgm:cxn modelId="{2A7D3C28-B916-4D38-9441-40D054368475}" type="presParOf" srcId="{6186F228-0FA4-4B95-A8A0-A2B49F457535}" destId="{46554C34-D708-4573-B3A8-B6B53ABF59C5}" srcOrd="1" destOrd="0" presId="urn:microsoft.com/office/officeart/2018/5/layout/IconCircleLabelList"/>
    <dgm:cxn modelId="{C58DEF3D-6688-43F5-BA25-F65418CA0F96}" type="presParOf" srcId="{6186F228-0FA4-4B95-A8A0-A2B49F457535}" destId="{ACEF7E17-14FE-4867-BAF3-FB34EDE1A353}" srcOrd="2" destOrd="0" presId="urn:microsoft.com/office/officeart/2018/5/layout/IconCircleLabelList"/>
    <dgm:cxn modelId="{5F4B40F9-8114-40E4-90B4-909DC9E8339F}" type="presParOf" srcId="{ACEF7E17-14FE-4867-BAF3-FB34EDE1A353}" destId="{46BB96EC-D82F-431A-8554-2BA857BB4652}" srcOrd="0" destOrd="0" presId="urn:microsoft.com/office/officeart/2018/5/layout/IconCircleLabelList"/>
    <dgm:cxn modelId="{F8659E48-7FA1-4541-A7E4-4BCA811009DA}" type="presParOf" srcId="{ACEF7E17-14FE-4867-BAF3-FB34EDE1A353}" destId="{E3B91D9A-E553-4E0C-A1C6-72EBA00B972A}" srcOrd="1" destOrd="0" presId="urn:microsoft.com/office/officeart/2018/5/layout/IconCircleLabelList"/>
    <dgm:cxn modelId="{75E1310F-C4A3-416F-A4F3-6CECA127BE6B}" type="presParOf" srcId="{ACEF7E17-14FE-4867-BAF3-FB34EDE1A353}" destId="{7D4DD4F0-532B-43AD-9F8B-A1BCF4702E24}" srcOrd="2" destOrd="0" presId="urn:microsoft.com/office/officeart/2018/5/layout/IconCircleLabelList"/>
    <dgm:cxn modelId="{C719C5D5-2994-494E-A8CF-2957C06B5930}" type="presParOf" srcId="{ACEF7E17-14FE-4867-BAF3-FB34EDE1A353}" destId="{51160DBE-9026-4E5D-A019-C9C52F0EE5B4}" srcOrd="3" destOrd="0" presId="urn:microsoft.com/office/officeart/2018/5/layout/IconCircleLabelList"/>
    <dgm:cxn modelId="{315025F3-7542-436C-9C82-3C66695419F1}" type="presParOf" srcId="{6186F228-0FA4-4B95-A8A0-A2B49F457535}" destId="{954EC7A5-29AB-430A-8B20-7C6CF0319FB2}" srcOrd="3" destOrd="0" presId="urn:microsoft.com/office/officeart/2018/5/layout/IconCircleLabelList"/>
    <dgm:cxn modelId="{531653B9-11EF-4DD2-8BEA-454AD3C96BF8}" type="presParOf" srcId="{6186F228-0FA4-4B95-A8A0-A2B49F457535}" destId="{F680363F-E182-4971-B91A-3727DA274E1F}" srcOrd="4" destOrd="0" presId="urn:microsoft.com/office/officeart/2018/5/layout/IconCircleLabelList"/>
    <dgm:cxn modelId="{B72A1BA6-62B2-44C8-A6AF-5CCB26C53F1D}" type="presParOf" srcId="{F680363F-E182-4971-B91A-3727DA274E1F}" destId="{DA3DF0C0-A2D0-41E1-95B5-63D4548BD706}" srcOrd="0" destOrd="0" presId="urn:microsoft.com/office/officeart/2018/5/layout/IconCircleLabelList"/>
    <dgm:cxn modelId="{A7CA46C2-B007-4AC7-8913-6C162967D676}" type="presParOf" srcId="{F680363F-E182-4971-B91A-3727DA274E1F}" destId="{0FAF0913-7B3F-4296-9BBB-2A35ED65DE23}" srcOrd="1" destOrd="0" presId="urn:microsoft.com/office/officeart/2018/5/layout/IconCircleLabelList"/>
    <dgm:cxn modelId="{02BD4913-808A-4F2A-ADA0-EAE0C1E1DEE6}" type="presParOf" srcId="{F680363F-E182-4971-B91A-3727DA274E1F}" destId="{5F46BCAD-7C81-4199-9D46-C2A493F224BA}" srcOrd="2" destOrd="0" presId="urn:microsoft.com/office/officeart/2018/5/layout/IconCircleLabelList"/>
    <dgm:cxn modelId="{08889E1B-A55E-4A2C-A9EF-A5E5F8FB5EFE}" type="presParOf" srcId="{F680363F-E182-4971-B91A-3727DA274E1F}" destId="{DC662221-0668-4AF9-B89E-7F431F5B036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3B1138-D477-4F78-8611-EEC9E8ABBE4E}"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CE305C7E-6292-4409-8AA2-509CD71D2419}">
      <dgm:prSet/>
      <dgm:spPr/>
      <dgm:t>
        <a:bodyPr/>
        <a:lstStyle/>
        <a:p>
          <a:r>
            <a:rPr lang="en-US"/>
            <a:t>Python</a:t>
          </a:r>
        </a:p>
      </dgm:t>
    </dgm:pt>
    <dgm:pt modelId="{EADD4E47-2388-4C1B-89DE-AB7780A6AC26}" type="parTrans" cxnId="{605ADD30-C001-4DCA-ADA8-83623F093461}">
      <dgm:prSet/>
      <dgm:spPr/>
      <dgm:t>
        <a:bodyPr/>
        <a:lstStyle/>
        <a:p>
          <a:endParaRPr lang="en-US"/>
        </a:p>
      </dgm:t>
    </dgm:pt>
    <dgm:pt modelId="{A7A5A6A5-9CFA-4559-9208-01344A939907}" type="sibTrans" cxnId="{605ADD30-C001-4DCA-ADA8-83623F093461}">
      <dgm:prSet/>
      <dgm:spPr/>
      <dgm:t>
        <a:bodyPr/>
        <a:lstStyle/>
        <a:p>
          <a:endParaRPr lang="en-US"/>
        </a:p>
      </dgm:t>
    </dgm:pt>
    <dgm:pt modelId="{F254942A-C48A-4FED-B0D9-361EDA640DEC}">
      <dgm:prSet/>
      <dgm:spPr/>
      <dgm:t>
        <a:bodyPr/>
        <a:lstStyle/>
        <a:p>
          <a:r>
            <a:rPr lang="en-US"/>
            <a:t>PHP</a:t>
          </a:r>
        </a:p>
      </dgm:t>
    </dgm:pt>
    <dgm:pt modelId="{698374FC-841A-463B-A84D-4070CF7290B3}" type="parTrans" cxnId="{AEA47F30-3EA5-47F8-A202-3B8400D7C81A}">
      <dgm:prSet/>
      <dgm:spPr/>
      <dgm:t>
        <a:bodyPr/>
        <a:lstStyle/>
        <a:p>
          <a:endParaRPr lang="en-US"/>
        </a:p>
      </dgm:t>
    </dgm:pt>
    <dgm:pt modelId="{F23B532F-0A9F-497D-A5F6-0278482C93CF}" type="sibTrans" cxnId="{AEA47F30-3EA5-47F8-A202-3B8400D7C81A}">
      <dgm:prSet/>
      <dgm:spPr/>
      <dgm:t>
        <a:bodyPr/>
        <a:lstStyle/>
        <a:p>
          <a:endParaRPr lang="en-US"/>
        </a:p>
      </dgm:t>
    </dgm:pt>
    <dgm:pt modelId="{49AEE5C4-A773-463B-8EF2-7182511FD246}">
      <dgm:prSet/>
      <dgm:spPr/>
      <dgm:t>
        <a:bodyPr/>
        <a:lstStyle/>
        <a:p>
          <a:r>
            <a:rPr lang="en-US"/>
            <a:t>Node.js</a:t>
          </a:r>
        </a:p>
      </dgm:t>
    </dgm:pt>
    <dgm:pt modelId="{00F3887F-D3C4-41B2-9F3F-D606AE65C1B4}" type="parTrans" cxnId="{3F912E08-5A98-4A28-AE1B-BE30EEB34629}">
      <dgm:prSet/>
      <dgm:spPr/>
      <dgm:t>
        <a:bodyPr/>
        <a:lstStyle/>
        <a:p>
          <a:endParaRPr lang="en-US"/>
        </a:p>
      </dgm:t>
    </dgm:pt>
    <dgm:pt modelId="{7F53A2DC-A1C7-48B6-AFB9-78C0B982722A}" type="sibTrans" cxnId="{3F912E08-5A98-4A28-AE1B-BE30EEB34629}">
      <dgm:prSet/>
      <dgm:spPr/>
      <dgm:t>
        <a:bodyPr/>
        <a:lstStyle/>
        <a:p>
          <a:endParaRPr lang="en-US"/>
        </a:p>
      </dgm:t>
    </dgm:pt>
    <dgm:pt modelId="{6BC31971-B825-4B97-8A9F-41DB1FE80283}">
      <dgm:prSet/>
      <dgm:spPr/>
      <dgm:t>
        <a:bodyPr/>
        <a:lstStyle/>
        <a:p>
          <a:r>
            <a:rPr lang="en-US"/>
            <a:t>C#</a:t>
          </a:r>
        </a:p>
      </dgm:t>
    </dgm:pt>
    <dgm:pt modelId="{23CFB7DB-DF81-4B16-9D89-D0FDE55ABFB8}" type="parTrans" cxnId="{F8F6DAF7-5F31-4F90-8B5F-10A22BDB688F}">
      <dgm:prSet/>
      <dgm:spPr/>
      <dgm:t>
        <a:bodyPr/>
        <a:lstStyle/>
        <a:p>
          <a:endParaRPr lang="en-US"/>
        </a:p>
      </dgm:t>
    </dgm:pt>
    <dgm:pt modelId="{F745730E-C14F-4B2F-B0FF-94B2E6541ED0}" type="sibTrans" cxnId="{F8F6DAF7-5F31-4F90-8B5F-10A22BDB688F}">
      <dgm:prSet/>
      <dgm:spPr/>
      <dgm:t>
        <a:bodyPr/>
        <a:lstStyle/>
        <a:p>
          <a:endParaRPr lang="en-US"/>
        </a:p>
      </dgm:t>
    </dgm:pt>
    <dgm:pt modelId="{A00B4564-726F-4330-9D72-3A60A401D62C}">
      <dgm:prSet/>
      <dgm:spPr/>
      <dgm:t>
        <a:bodyPr/>
        <a:lstStyle/>
        <a:p>
          <a:r>
            <a:rPr lang="en-US"/>
            <a:t>Go</a:t>
          </a:r>
        </a:p>
      </dgm:t>
    </dgm:pt>
    <dgm:pt modelId="{E681D568-198C-41C2-A440-A818272590B7}" type="parTrans" cxnId="{72F84C57-2CA5-4A76-9785-22681EDAD641}">
      <dgm:prSet/>
      <dgm:spPr/>
      <dgm:t>
        <a:bodyPr/>
        <a:lstStyle/>
        <a:p>
          <a:endParaRPr lang="en-US"/>
        </a:p>
      </dgm:t>
    </dgm:pt>
    <dgm:pt modelId="{F5C95474-F555-4F2E-B4B5-3325BA48C79F}" type="sibTrans" cxnId="{72F84C57-2CA5-4A76-9785-22681EDAD641}">
      <dgm:prSet/>
      <dgm:spPr/>
      <dgm:t>
        <a:bodyPr/>
        <a:lstStyle/>
        <a:p>
          <a:endParaRPr lang="en-US"/>
        </a:p>
      </dgm:t>
    </dgm:pt>
    <dgm:pt modelId="{82196BEF-2469-47ED-B19D-9B829BA03AFC}">
      <dgm:prSet/>
      <dgm:spPr/>
      <dgm:t>
        <a:bodyPr/>
        <a:lstStyle/>
        <a:p>
          <a:r>
            <a:rPr lang="en-US"/>
            <a:t>Kotlin</a:t>
          </a:r>
        </a:p>
      </dgm:t>
    </dgm:pt>
    <dgm:pt modelId="{C532AD07-4037-44C1-AB62-DF420F8FA1B5}" type="parTrans" cxnId="{89A508A7-5CE5-4F15-B1FB-E2F1D65A18AA}">
      <dgm:prSet/>
      <dgm:spPr/>
      <dgm:t>
        <a:bodyPr/>
        <a:lstStyle/>
        <a:p>
          <a:endParaRPr lang="en-US"/>
        </a:p>
      </dgm:t>
    </dgm:pt>
    <dgm:pt modelId="{504D3186-AAA6-43B2-917E-6E5E0EB060E3}" type="sibTrans" cxnId="{89A508A7-5CE5-4F15-B1FB-E2F1D65A18AA}">
      <dgm:prSet/>
      <dgm:spPr/>
      <dgm:t>
        <a:bodyPr/>
        <a:lstStyle/>
        <a:p>
          <a:endParaRPr lang="en-US"/>
        </a:p>
      </dgm:t>
    </dgm:pt>
    <dgm:pt modelId="{D01CD688-8F47-49C9-987D-E7A19B11FBA4}">
      <dgm:prSet/>
      <dgm:spPr/>
      <dgm:t>
        <a:bodyPr/>
        <a:lstStyle/>
        <a:p>
          <a:r>
            <a:rPr lang="en-US"/>
            <a:t>Java</a:t>
          </a:r>
        </a:p>
      </dgm:t>
    </dgm:pt>
    <dgm:pt modelId="{99699492-F6DE-41E5-88A3-1DCD893B9649}" type="parTrans" cxnId="{B459FFEF-3EDD-4836-95E6-745028B5E4C3}">
      <dgm:prSet/>
      <dgm:spPr/>
      <dgm:t>
        <a:bodyPr/>
        <a:lstStyle/>
        <a:p>
          <a:endParaRPr lang="en-US"/>
        </a:p>
      </dgm:t>
    </dgm:pt>
    <dgm:pt modelId="{CE5FF525-8909-407E-B9FD-1E5F539E2677}" type="sibTrans" cxnId="{B459FFEF-3EDD-4836-95E6-745028B5E4C3}">
      <dgm:prSet/>
      <dgm:spPr/>
      <dgm:t>
        <a:bodyPr/>
        <a:lstStyle/>
        <a:p>
          <a:endParaRPr lang="en-US"/>
        </a:p>
      </dgm:t>
    </dgm:pt>
    <dgm:pt modelId="{BD6007BA-74AD-4B59-8BDE-9574B75BBBC7}" type="pres">
      <dgm:prSet presAssocID="{FA3B1138-D477-4F78-8611-EEC9E8ABBE4E}" presName="linear" presStyleCnt="0">
        <dgm:presLayoutVars>
          <dgm:dir/>
          <dgm:animLvl val="lvl"/>
          <dgm:resizeHandles val="exact"/>
        </dgm:presLayoutVars>
      </dgm:prSet>
      <dgm:spPr/>
    </dgm:pt>
    <dgm:pt modelId="{C49C6CD4-D3D9-48D7-A6D7-A486B54B59F9}" type="pres">
      <dgm:prSet presAssocID="{CE305C7E-6292-4409-8AA2-509CD71D2419}" presName="parentLin" presStyleCnt="0"/>
      <dgm:spPr/>
    </dgm:pt>
    <dgm:pt modelId="{9B12055D-4DCD-42A0-9653-803626AA6EC4}" type="pres">
      <dgm:prSet presAssocID="{CE305C7E-6292-4409-8AA2-509CD71D2419}" presName="parentLeftMargin" presStyleLbl="node1" presStyleIdx="0" presStyleCnt="7"/>
      <dgm:spPr/>
    </dgm:pt>
    <dgm:pt modelId="{8628ACDA-C566-4757-B919-39DEBA4F324D}" type="pres">
      <dgm:prSet presAssocID="{CE305C7E-6292-4409-8AA2-509CD71D2419}" presName="parentText" presStyleLbl="node1" presStyleIdx="0" presStyleCnt="7">
        <dgm:presLayoutVars>
          <dgm:chMax val="0"/>
          <dgm:bulletEnabled val="1"/>
        </dgm:presLayoutVars>
      </dgm:prSet>
      <dgm:spPr/>
    </dgm:pt>
    <dgm:pt modelId="{23B2C58F-580D-4598-ABB1-21AD013FA107}" type="pres">
      <dgm:prSet presAssocID="{CE305C7E-6292-4409-8AA2-509CD71D2419}" presName="negativeSpace" presStyleCnt="0"/>
      <dgm:spPr/>
    </dgm:pt>
    <dgm:pt modelId="{DF7E5E52-418A-40B0-B773-449FCEA5D0E6}" type="pres">
      <dgm:prSet presAssocID="{CE305C7E-6292-4409-8AA2-509CD71D2419}" presName="childText" presStyleLbl="conFgAcc1" presStyleIdx="0" presStyleCnt="7">
        <dgm:presLayoutVars>
          <dgm:bulletEnabled val="1"/>
        </dgm:presLayoutVars>
      </dgm:prSet>
      <dgm:spPr/>
    </dgm:pt>
    <dgm:pt modelId="{F8EDD97F-9CD7-4213-840A-0B5929BFC5FE}" type="pres">
      <dgm:prSet presAssocID="{A7A5A6A5-9CFA-4559-9208-01344A939907}" presName="spaceBetweenRectangles" presStyleCnt="0"/>
      <dgm:spPr/>
    </dgm:pt>
    <dgm:pt modelId="{C4DAA2B0-5E10-402B-8B69-ABE2433CE9AF}" type="pres">
      <dgm:prSet presAssocID="{F254942A-C48A-4FED-B0D9-361EDA640DEC}" presName="parentLin" presStyleCnt="0"/>
      <dgm:spPr/>
    </dgm:pt>
    <dgm:pt modelId="{D8210FAE-DA9F-42BF-822A-255528760E26}" type="pres">
      <dgm:prSet presAssocID="{F254942A-C48A-4FED-B0D9-361EDA640DEC}" presName="parentLeftMargin" presStyleLbl="node1" presStyleIdx="0" presStyleCnt="7"/>
      <dgm:spPr/>
    </dgm:pt>
    <dgm:pt modelId="{4F3EB2D0-5C0D-40CD-B7CC-A3C2A49C6A3D}" type="pres">
      <dgm:prSet presAssocID="{F254942A-C48A-4FED-B0D9-361EDA640DEC}" presName="parentText" presStyleLbl="node1" presStyleIdx="1" presStyleCnt="7">
        <dgm:presLayoutVars>
          <dgm:chMax val="0"/>
          <dgm:bulletEnabled val="1"/>
        </dgm:presLayoutVars>
      </dgm:prSet>
      <dgm:spPr/>
    </dgm:pt>
    <dgm:pt modelId="{86300252-63A0-4A05-870E-6885A6E1F4F3}" type="pres">
      <dgm:prSet presAssocID="{F254942A-C48A-4FED-B0D9-361EDA640DEC}" presName="negativeSpace" presStyleCnt="0"/>
      <dgm:spPr/>
    </dgm:pt>
    <dgm:pt modelId="{A7EC9D74-FA95-4FD0-BF53-893A7AB658E9}" type="pres">
      <dgm:prSet presAssocID="{F254942A-C48A-4FED-B0D9-361EDA640DEC}" presName="childText" presStyleLbl="conFgAcc1" presStyleIdx="1" presStyleCnt="7">
        <dgm:presLayoutVars>
          <dgm:bulletEnabled val="1"/>
        </dgm:presLayoutVars>
      </dgm:prSet>
      <dgm:spPr/>
    </dgm:pt>
    <dgm:pt modelId="{F2ED959B-2B29-4312-AC72-06A5E2EC38C3}" type="pres">
      <dgm:prSet presAssocID="{F23B532F-0A9F-497D-A5F6-0278482C93CF}" presName="spaceBetweenRectangles" presStyleCnt="0"/>
      <dgm:spPr/>
    </dgm:pt>
    <dgm:pt modelId="{DEA67B95-65BF-4969-900D-B3F24DED88DD}" type="pres">
      <dgm:prSet presAssocID="{49AEE5C4-A773-463B-8EF2-7182511FD246}" presName="parentLin" presStyleCnt="0"/>
      <dgm:spPr/>
    </dgm:pt>
    <dgm:pt modelId="{CD38EB7B-39D8-461C-84C9-ACBFD70D24E3}" type="pres">
      <dgm:prSet presAssocID="{49AEE5C4-A773-463B-8EF2-7182511FD246}" presName="parentLeftMargin" presStyleLbl="node1" presStyleIdx="1" presStyleCnt="7"/>
      <dgm:spPr/>
    </dgm:pt>
    <dgm:pt modelId="{06AB5611-9024-46EF-8599-4D8C432FC5AD}" type="pres">
      <dgm:prSet presAssocID="{49AEE5C4-A773-463B-8EF2-7182511FD246}" presName="parentText" presStyleLbl="node1" presStyleIdx="2" presStyleCnt="7">
        <dgm:presLayoutVars>
          <dgm:chMax val="0"/>
          <dgm:bulletEnabled val="1"/>
        </dgm:presLayoutVars>
      </dgm:prSet>
      <dgm:spPr/>
    </dgm:pt>
    <dgm:pt modelId="{3BF81022-9A38-48D2-914C-BFE61C12E337}" type="pres">
      <dgm:prSet presAssocID="{49AEE5C4-A773-463B-8EF2-7182511FD246}" presName="negativeSpace" presStyleCnt="0"/>
      <dgm:spPr/>
    </dgm:pt>
    <dgm:pt modelId="{8A3A4EC4-21F5-46F8-BB61-D0AD9EAFBD5E}" type="pres">
      <dgm:prSet presAssocID="{49AEE5C4-A773-463B-8EF2-7182511FD246}" presName="childText" presStyleLbl="conFgAcc1" presStyleIdx="2" presStyleCnt="7">
        <dgm:presLayoutVars>
          <dgm:bulletEnabled val="1"/>
        </dgm:presLayoutVars>
      </dgm:prSet>
      <dgm:spPr/>
    </dgm:pt>
    <dgm:pt modelId="{B57EFF7A-E37E-44FC-A58D-D45639DA9D1C}" type="pres">
      <dgm:prSet presAssocID="{7F53A2DC-A1C7-48B6-AFB9-78C0B982722A}" presName="spaceBetweenRectangles" presStyleCnt="0"/>
      <dgm:spPr/>
    </dgm:pt>
    <dgm:pt modelId="{CC02F43A-FD36-4FCC-B857-58C8779B1690}" type="pres">
      <dgm:prSet presAssocID="{6BC31971-B825-4B97-8A9F-41DB1FE80283}" presName="parentLin" presStyleCnt="0"/>
      <dgm:spPr/>
    </dgm:pt>
    <dgm:pt modelId="{1457B408-A567-4258-8E8B-AEB7A509796B}" type="pres">
      <dgm:prSet presAssocID="{6BC31971-B825-4B97-8A9F-41DB1FE80283}" presName="parentLeftMargin" presStyleLbl="node1" presStyleIdx="2" presStyleCnt="7"/>
      <dgm:spPr/>
    </dgm:pt>
    <dgm:pt modelId="{87AE6975-937A-4525-A190-8AF68D9CD296}" type="pres">
      <dgm:prSet presAssocID="{6BC31971-B825-4B97-8A9F-41DB1FE80283}" presName="parentText" presStyleLbl="node1" presStyleIdx="3" presStyleCnt="7">
        <dgm:presLayoutVars>
          <dgm:chMax val="0"/>
          <dgm:bulletEnabled val="1"/>
        </dgm:presLayoutVars>
      </dgm:prSet>
      <dgm:spPr/>
    </dgm:pt>
    <dgm:pt modelId="{8E79A427-7EB1-46AA-9C40-1E1F6EADECA9}" type="pres">
      <dgm:prSet presAssocID="{6BC31971-B825-4B97-8A9F-41DB1FE80283}" presName="negativeSpace" presStyleCnt="0"/>
      <dgm:spPr/>
    </dgm:pt>
    <dgm:pt modelId="{5FB2D5B0-4047-49C2-9816-53D87F5A401E}" type="pres">
      <dgm:prSet presAssocID="{6BC31971-B825-4B97-8A9F-41DB1FE80283}" presName="childText" presStyleLbl="conFgAcc1" presStyleIdx="3" presStyleCnt="7">
        <dgm:presLayoutVars>
          <dgm:bulletEnabled val="1"/>
        </dgm:presLayoutVars>
      </dgm:prSet>
      <dgm:spPr/>
    </dgm:pt>
    <dgm:pt modelId="{98676EE5-FFE4-4B2D-BC6A-CBDCC764696E}" type="pres">
      <dgm:prSet presAssocID="{F745730E-C14F-4B2F-B0FF-94B2E6541ED0}" presName="spaceBetweenRectangles" presStyleCnt="0"/>
      <dgm:spPr/>
    </dgm:pt>
    <dgm:pt modelId="{90E18442-337E-4461-A08D-D864D174EEF8}" type="pres">
      <dgm:prSet presAssocID="{A00B4564-726F-4330-9D72-3A60A401D62C}" presName="parentLin" presStyleCnt="0"/>
      <dgm:spPr/>
    </dgm:pt>
    <dgm:pt modelId="{49D5ABCD-25E5-4BCB-BAD9-0B41C8662992}" type="pres">
      <dgm:prSet presAssocID="{A00B4564-726F-4330-9D72-3A60A401D62C}" presName="parentLeftMargin" presStyleLbl="node1" presStyleIdx="3" presStyleCnt="7"/>
      <dgm:spPr/>
    </dgm:pt>
    <dgm:pt modelId="{62FFEE30-2E44-4533-BACC-C172282CED77}" type="pres">
      <dgm:prSet presAssocID="{A00B4564-726F-4330-9D72-3A60A401D62C}" presName="parentText" presStyleLbl="node1" presStyleIdx="4" presStyleCnt="7">
        <dgm:presLayoutVars>
          <dgm:chMax val="0"/>
          <dgm:bulletEnabled val="1"/>
        </dgm:presLayoutVars>
      </dgm:prSet>
      <dgm:spPr/>
    </dgm:pt>
    <dgm:pt modelId="{FEE551BC-5C65-477A-A48E-FBDE36D76CAC}" type="pres">
      <dgm:prSet presAssocID="{A00B4564-726F-4330-9D72-3A60A401D62C}" presName="negativeSpace" presStyleCnt="0"/>
      <dgm:spPr/>
    </dgm:pt>
    <dgm:pt modelId="{A955D82D-DC84-4321-A351-4659F32A1DED}" type="pres">
      <dgm:prSet presAssocID="{A00B4564-726F-4330-9D72-3A60A401D62C}" presName="childText" presStyleLbl="conFgAcc1" presStyleIdx="4" presStyleCnt="7">
        <dgm:presLayoutVars>
          <dgm:bulletEnabled val="1"/>
        </dgm:presLayoutVars>
      </dgm:prSet>
      <dgm:spPr/>
    </dgm:pt>
    <dgm:pt modelId="{A3627BC9-711F-4095-AB10-15C406A404BF}" type="pres">
      <dgm:prSet presAssocID="{F5C95474-F555-4F2E-B4B5-3325BA48C79F}" presName="spaceBetweenRectangles" presStyleCnt="0"/>
      <dgm:spPr/>
    </dgm:pt>
    <dgm:pt modelId="{F4FE65EF-E344-4227-80B0-E50285142894}" type="pres">
      <dgm:prSet presAssocID="{82196BEF-2469-47ED-B19D-9B829BA03AFC}" presName="parentLin" presStyleCnt="0"/>
      <dgm:spPr/>
    </dgm:pt>
    <dgm:pt modelId="{66890637-3321-450C-8BBE-915D0E04FE1F}" type="pres">
      <dgm:prSet presAssocID="{82196BEF-2469-47ED-B19D-9B829BA03AFC}" presName="parentLeftMargin" presStyleLbl="node1" presStyleIdx="4" presStyleCnt="7"/>
      <dgm:spPr/>
    </dgm:pt>
    <dgm:pt modelId="{3122932D-3966-41B3-91B8-418864CEDB88}" type="pres">
      <dgm:prSet presAssocID="{82196BEF-2469-47ED-B19D-9B829BA03AFC}" presName="parentText" presStyleLbl="node1" presStyleIdx="5" presStyleCnt="7">
        <dgm:presLayoutVars>
          <dgm:chMax val="0"/>
          <dgm:bulletEnabled val="1"/>
        </dgm:presLayoutVars>
      </dgm:prSet>
      <dgm:spPr/>
    </dgm:pt>
    <dgm:pt modelId="{BA68427E-524A-4ACD-8923-19B942598C68}" type="pres">
      <dgm:prSet presAssocID="{82196BEF-2469-47ED-B19D-9B829BA03AFC}" presName="negativeSpace" presStyleCnt="0"/>
      <dgm:spPr/>
    </dgm:pt>
    <dgm:pt modelId="{7C9D9687-49E2-4D53-8C74-03B3EE9609AC}" type="pres">
      <dgm:prSet presAssocID="{82196BEF-2469-47ED-B19D-9B829BA03AFC}" presName="childText" presStyleLbl="conFgAcc1" presStyleIdx="5" presStyleCnt="7">
        <dgm:presLayoutVars>
          <dgm:bulletEnabled val="1"/>
        </dgm:presLayoutVars>
      </dgm:prSet>
      <dgm:spPr/>
    </dgm:pt>
    <dgm:pt modelId="{528EC45F-1E7E-4AB3-8575-B8EF1D89FEA9}" type="pres">
      <dgm:prSet presAssocID="{504D3186-AAA6-43B2-917E-6E5E0EB060E3}" presName="spaceBetweenRectangles" presStyleCnt="0"/>
      <dgm:spPr/>
    </dgm:pt>
    <dgm:pt modelId="{1CA04415-184F-4F8C-82A0-FFEF687FB33C}" type="pres">
      <dgm:prSet presAssocID="{D01CD688-8F47-49C9-987D-E7A19B11FBA4}" presName="parentLin" presStyleCnt="0"/>
      <dgm:spPr/>
    </dgm:pt>
    <dgm:pt modelId="{87EF07D0-47E8-4FA0-994D-16B79A191926}" type="pres">
      <dgm:prSet presAssocID="{D01CD688-8F47-49C9-987D-E7A19B11FBA4}" presName="parentLeftMargin" presStyleLbl="node1" presStyleIdx="5" presStyleCnt="7"/>
      <dgm:spPr/>
    </dgm:pt>
    <dgm:pt modelId="{9F68A528-AC70-4638-9932-F1F0A40E46A1}" type="pres">
      <dgm:prSet presAssocID="{D01CD688-8F47-49C9-987D-E7A19B11FBA4}" presName="parentText" presStyleLbl="node1" presStyleIdx="6" presStyleCnt="7">
        <dgm:presLayoutVars>
          <dgm:chMax val="0"/>
          <dgm:bulletEnabled val="1"/>
        </dgm:presLayoutVars>
      </dgm:prSet>
      <dgm:spPr/>
    </dgm:pt>
    <dgm:pt modelId="{6C9F1B82-1599-4E4F-86F9-DF29C10FDBC9}" type="pres">
      <dgm:prSet presAssocID="{D01CD688-8F47-49C9-987D-E7A19B11FBA4}" presName="negativeSpace" presStyleCnt="0"/>
      <dgm:spPr/>
    </dgm:pt>
    <dgm:pt modelId="{149B85DE-92E3-4860-B42D-C60317645B72}" type="pres">
      <dgm:prSet presAssocID="{D01CD688-8F47-49C9-987D-E7A19B11FBA4}" presName="childText" presStyleLbl="conFgAcc1" presStyleIdx="6" presStyleCnt="7">
        <dgm:presLayoutVars>
          <dgm:bulletEnabled val="1"/>
        </dgm:presLayoutVars>
      </dgm:prSet>
      <dgm:spPr/>
    </dgm:pt>
  </dgm:ptLst>
  <dgm:cxnLst>
    <dgm:cxn modelId="{BD0D8A00-AE67-49ED-A8B0-C48F5CDB1161}" type="presOf" srcId="{82196BEF-2469-47ED-B19D-9B829BA03AFC}" destId="{3122932D-3966-41B3-91B8-418864CEDB88}" srcOrd="1" destOrd="0" presId="urn:microsoft.com/office/officeart/2005/8/layout/list1"/>
    <dgm:cxn modelId="{3F912E08-5A98-4A28-AE1B-BE30EEB34629}" srcId="{FA3B1138-D477-4F78-8611-EEC9E8ABBE4E}" destId="{49AEE5C4-A773-463B-8EF2-7182511FD246}" srcOrd="2" destOrd="0" parTransId="{00F3887F-D3C4-41B2-9F3F-D606AE65C1B4}" sibTransId="{7F53A2DC-A1C7-48B6-AFB9-78C0B982722A}"/>
    <dgm:cxn modelId="{44D5F30F-A140-4025-A4CF-C4D135AB00D7}" type="presOf" srcId="{A00B4564-726F-4330-9D72-3A60A401D62C}" destId="{49D5ABCD-25E5-4BCB-BAD9-0B41C8662992}" srcOrd="0" destOrd="0" presId="urn:microsoft.com/office/officeart/2005/8/layout/list1"/>
    <dgm:cxn modelId="{23158014-50ED-4D11-A2EE-97F80C1DCB36}" type="presOf" srcId="{49AEE5C4-A773-463B-8EF2-7182511FD246}" destId="{CD38EB7B-39D8-461C-84C9-ACBFD70D24E3}" srcOrd="0" destOrd="0" presId="urn:microsoft.com/office/officeart/2005/8/layout/list1"/>
    <dgm:cxn modelId="{0E3E441B-44FE-4F99-A514-5503595329DA}" type="presOf" srcId="{F254942A-C48A-4FED-B0D9-361EDA640DEC}" destId="{D8210FAE-DA9F-42BF-822A-255528760E26}" srcOrd="0" destOrd="0" presId="urn:microsoft.com/office/officeart/2005/8/layout/list1"/>
    <dgm:cxn modelId="{AEA47F30-3EA5-47F8-A202-3B8400D7C81A}" srcId="{FA3B1138-D477-4F78-8611-EEC9E8ABBE4E}" destId="{F254942A-C48A-4FED-B0D9-361EDA640DEC}" srcOrd="1" destOrd="0" parTransId="{698374FC-841A-463B-A84D-4070CF7290B3}" sibTransId="{F23B532F-0A9F-497D-A5F6-0278482C93CF}"/>
    <dgm:cxn modelId="{605ADD30-C001-4DCA-ADA8-83623F093461}" srcId="{FA3B1138-D477-4F78-8611-EEC9E8ABBE4E}" destId="{CE305C7E-6292-4409-8AA2-509CD71D2419}" srcOrd="0" destOrd="0" parTransId="{EADD4E47-2388-4C1B-89DE-AB7780A6AC26}" sibTransId="{A7A5A6A5-9CFA-4559-9208-01344A939907}"/>
    <dgm:cxn modelId="{D4E12364-E3BD-48E9-AA70-C1A159777077}" type="presOf" srcId="{82196BEF-2469-47ED-B19D-9B829BA03AFC}" destId="{66890637-3321-450C-8BBE-915D0E04FE1F}" srcOrd="0" destOrd="0" presId="urn:microsoft.com/office/officeart/2005/8/layout/list1"/>
    <dgm:cxn modelId="{E1883566-B82D-4DB6-9020-9858F4D10047}" type="presOf" srcId="{49AEE5C4-A773-463B-8EF2-7182511FD246}" destId="{06AB5611-9024-46EF-8599-4D8C432FC5AD}" srcOrd="1" destOrd="0" presId="urn:microsoft.com/office/officeart/2005/8/layout/list1"/>
    <dgm:cxn modelId="{13ECCF53-F788-4942-9B36-11872C28AFB4}" type="presOf" srcId="{CE305C7E-6292-4409-8AA2-509CD71D2419}" destId="{8628ACDA-C566-4757-B919-39DEBA4F324D}" srcOrd="1" destOrd="0" presId="urn:microsoft.com/office/officeart/2005/8/layout/list1"/>
    <dgm:cxn modelId="{A7B28554-0FFA-47A2-A7AA-4877237E76E8}" type="presOf" srcId="{F254942A-C48A-4FED-B0D9-361EDA640DEC}" destId="{4F3EB2D0-5C0D-40CD-B7CC-A3C2A49C6A3D}" srcOrd="1" destOrd="0" presId="urn:microsoft.com/office/officeart/2005/8/layout/list1"/>
    <dgm:cxn modelId="{F6C6A076-1449-4EF7-BE65-50BCC2CDA949}" type="presOf" srcId="{FA3B1138-D477-4F78-8611-EEC9E8ABBE4E}" destId="{BD6007BA-74AD-4B59-8BDE-9574B75BBBC7}" srcOrd="0" destOrd="0" presId="urn:microsoft.com/office/officeart/2005/8/layout/list1"/>
    <dgm:cxn modelId="{72F84C57-2CA5-4A76-9785-22681EDAD641}" srcId="{FA3B1138-D477-4F78-8611-EEC9E8ABBE4E}" destId="{A00B4564-726F-4330-9D72-3A60A401D62C}" srcOrd="4" destOrd="0" parTransId="{E681D568-198C-41C2-A440-A818272590B7}" sibTransId="{F5C95474-F555-4F2E-B4B5-3325BA48C79F}"/>
    <dgm:cxn modelId="{0388C986-68A7-4F2C-8196-B773D700E8C6}" type="presOf" srcId="{6BC31971-B825-4B97-8A9F-41DB1FE80283}" destId="{1457B408-A567-4258-8E8B-AEB7A509796B}" srcOrd="0" destOrd="0" presId="urn:microsoft.com/office/officeart/2005/8/layout/list1"/>
    <dgm:cxn modelId="{D5AA9091-5533-451D-BA4D-D3B75C86EA3B}" type="presOf" srcId="{CE305C7E-6292-4409-8AA2-509CD71D2419}" destId="{9B12055D-4DCD-42A0-9653-803626AA6EC4}" srcOrd="0" destOrd="0" presId="urn:microsoft.com/office/officeart/2005/8/layout/list1"/>
    <dgm:cxn modelId="{608B3C95-0B63-4A3D-8294-E5C72C62DFF6}" type="presOf" srcId="{6BC31971-B825-4B97-8A9F-41DB1FE80283}" destId="{87AE6975-937A-4525-A190-8AF68D9CD296}" srcOrd="1" destOrd="0" presId="urn:microsoft.com/office/officeart/2005/8/layout/list1"/>
    <dgm:cxn modelId="{89A508A7-5CE5-4F15-B1FB-E2F1D65A18AA}" srcId="{FA3B1138-D477-4F78-8611-EEC9E8ABBE4E}" destId="{82196BEF-2469-47ED-B19D-9B829BA03AFC}" srcOrd="5" destOrd="0" parTransId="{C532AD07-4037-44C1-AB62-DF420F8FA1B5}" sibTransId="{504D3186-AAA6-43B2-917E-6E5E0EB060E3}"/>
    <dgm:cxn modelId="{A7D783BE-1416-4056-B2D8-F715B66CA3AB}" type="presOf" srcId="{D01CD688-8F47-49C9-987D-E7A19B11FBA4}" destId="{87EF07D0-47E8-4FA0-994D-16B79A191926}" srcOrd="0" destOrd="0" presId="urn:microsoft.com/office/officeart/2005/8/layout/list1"/>
    <dgm:cxn modelId="{A3297DC0-FD39-4704-B5E7-E8D866B1F171}" type="presOf" srcId="{A00B4564-726F-4330-9D72-3A60A401D62C}" destId="{62FFEE30-2E44-4533-BACC-C172282CED77}" srcOrd="1" destOrd="0" presId="urn:microsoft.com/office/officeart/2005/8/layout/list1"/>
    <dgm:cxn modelId="{DE492AEE-039F-479A-8F4A-FB81F541113E}" type="presOf" srcId="{D01CD688-8F47-49C9-987D-E7A19B11FBA4}" destId="{9F68A528-AC70-4638-9932-F1F0A40E46A1}" srcOrd="1" destOrd="0" presId="urn:microsoft.com/office/officeart/2005/8/layout/list1"/>
    <dgm:cxn modelId="{B459FFEF-3EDD-4836-95E6-745028B5E4C3}" srcId="{FA3B1138-D477-4F78-8611-EEC9E8ABBE4E}" destId="{D01CD688-8F47-49C9-987D-E7A19B11FBA4}" srcOrd="6" destOrd="0" parTransId="{99699492-F6DE-41E5-88A3-1DCD893B9649}" sibTransId="{CE5FF525-8909-407E-B9FD-1E5F539E2677}"/>
    <dgm:cxn modelId="{F8F6DAF7-5F31-4F90-8B5F-10A22BDB688F}" srcId="{FA3B1138-D477-4F78-8611-EEC9E8ABBE4E}" destId="{6BC31971-B825-4B97-8A9F-41DB1FE80283}" srcOrd="3" destOrd="0" parTransId="{23CFB7DB-DF81-4B16-9D89-D0FDE55ABFB8}" sibTransId="{F745730E-C14F-4B2F-B0FF-94B2E6541ED0}"/>
    <dgm:cxn modelId="{698456CE-788A-4D3A-A30C-3FF53374384E}" type="presParOf" srcId="{BD6007BA-74AD-4B59-8BDE-9574B75BBBC7}" destId="{C49C6CD4-D3D9-48D7-A6D7-A486B54B59F9}" srcOrd="0" destOrd="0" presId="urn:microsoft.com/office/officeart/2005/8/layout/list1"/>
    <dgm:cxn modelId="{11C6100F-9690-4624-98A5-2664E01B1623}" type="presParOf" srcId="{C49C6CD4-D3D9-48D7-A6D7-A486B54B59F9}" destId="{9B12055D-4DCD-42A0-9653-803626AA6EC4}" srcOrd="0" destOrd="0" presId="urn:microsoft.com/office/officeart/2005/8/layout/list1"/>
    <dgm:cxn modelId="{BF00EACF-36C7-40EB-89D8-2EB5C1F24920}" type="presParOf" srcId="{C49C6CD4-D3D9-48D7-A6D7-A486B54B59F9}" destId="{8628ACDA-C566-4757-B919-39DEBA4F324D}" srcOrd="1" destOrd="0" presId="urn:microsoft.com/office/officeart/2005/8/layout/list1"/>
    <dgm:cxn modelId="{62FD74A1-5CE3-4A01-95B0-E3FB3E97E3EE}" type="presParOf" srcId="{BD6007BA-74AD-4B59-8BDE-9574B75BBBC7}" destId="{23B2C58F-580D-4598-ABB1-21AD013FA107}" srcOrd="1" destOrd="0" presId="urn:microsoft.com/office/officeart/2005/8/layout/list1"/>
    <dgm:cxn modelId="{3D399CB1-C29E-44BE-ABB2-D947BA147362}" type="presParOf" srcId="{BD6007BA-74AD-4B59-8BDE-9574B75BBBC7}" destId="{DF7E5E52-418A-40B0-B773-449FCEA5D0E6}" srcOrd="2" destOrd="0" presId="urn:microsoft.com/office/officeart/2005/8/layout/list1"/>
    <dgm:cxn modelId="{61456448-9E6A-499D-94E9-90D5886D7477}" type="presParOf" srcId="{BD6007BA-74AD-4B59-8BDE-9574B75BBBC7}" destId="{F8EDD97F-9CD7-4213-840A-0B5929BFC5FE}" srcOrd="3" destOrd="0" presId="urn:microsoft.com/office/officeart/2005/8/layout/list1"/>
    <dgm:cxn modelId="{F5617D50-0019-4239-8C46-3AF0CDAC3BCF}" type="presParOf" srcId="{BD6007BA-74AD-4B59-8BDE-9574B75BBBC7}" destId="{C4DAA2B0-5E10-402B-8B69-ABE2433CE9AF}" srcOrd="4" destOrd="0" presId="urn:microsoft.com/office/officeart/2005/8/layout/list1"/>
    <dgm:cxn modelId="{E16489CB-AD8C-4975-96BD-B293CD0CDF8E}" type="presParOf" srcId="{C4DAA2B0-5E10-402B-8B69-ABE2433CE9AF}" destId="{D8210FAE-DA9F-42BF-822A-255528760E26}" srcOrd="0" destOrd="0" presId="urn:microsoft.com/office/officeart/2005/8/layout/list1"/>
    <dgm:cxn modelId="{0E7BF4D5-BF3B-45B7-9B0C-9AB94EEAE6BC}" type="presParOf" srcId="{C4DAA2B0-5E10-402B-8B69-ABE2433CE9AF}" destId="{4F3EB2D0-5C0D-40CD-B7CC-A3C2A49C6A3D}" srcOrd="1" destOrd="0" presId="urn:microsoft.com/office/officeart/2005/8/layout/list1"/>
    <dgm:cxn modelId="{B55D3D8D-4FF6-4532-84C2-1B7433EF2416}" type="presParOf" srcId="{BD6007BA-74AD-4B59-8BDE-9574B75BBBC7}" destId="{86300252-63A0-4A05-870E-6885A6E1F4F3}" srcOrd="5" destOrd="0" presId="urn:microsoft.com/office/officeart/2005/8/layout/list1"/>
    <dgm:cxn modelId="{9E4AF1F9-17E4-47E7-A22C-8B7D4DFFE1D6}" type="presParOf" srcId="{BD6007BA-74AD-4B59-8BDE-9574B75BBBC7}" destId="{A7EC9D74-FA95-4FD0-BF53-893A7AB658E9}" srcOrd="6" destOrd="0" presId="urn:microsoft.com/office/officeart/2005/8/layout/list1"/>
    <dgm:cxn modelId="{5251E829-F113-4D87-B46D-4B9090D59EFF}" type="presParOf" srcId="{BD6007BA-74AD-4B59-8BDE-9574B75BBBC7}" destId="{F2ED959B-2B29-4312-AC72-06A5E2EC38C3}" srcOrd="7" destOrd="0" presId="urn:microsoft.com/office/officeart/2005/8/layout/list1"/>
    <dgm:cxn modelId="{D82014C7-5F50-4A3C-B8C4-60A766F43948}" type="presParOf" srcId="{BD6007BA-74AD-4B59-8BDE-9574B75BBBC7}" destId="{DEA67B95-65BF-4969-900D-B3F24DED88DD}" srcOrd="8" destOrd="0" presId="urn:microsoft.com/office/officeart/2005/8/layout/list1"/>
    <dgm:cxn modelId="{34CBCDE1-C26F-4C8B-9807-76802D4B87EC}" type="presParOf" srcId="{DEA67B95-65BF-4969-900D-B3F24DED88DD}" destId="{CD38EB7B-39D8-461C-84C9-ACBFD70D24E3}" srcOrd="0" destOrd="0" presId="urn:microsoft.com/office/officeart/2005/8/layout/list1"/>
    <dgm:cxn modelId="{5A192A6A-195A-4F63-9EC0-9CF1A70E0466}" type="presParOf" srcId="{DEA67B95-65BF-4969-900D-B3F24DED88DD}" destId="{06AB5611-9024-46EF-8599-4D8C432FC5AD}" srcOrd="1" destOrd="0" presId="urn:microsoft.com/office/officeart/2005/8/layout/list1"/>
    <dgm:cxn modelId="{2344B780-AA16-4D00-B5BA-91E5C0C26C9F}" type="presParOf" srcId="{BD6007BA-74AD-4B59-8BDE-9574B75BBBC7}" destId="{3BF81022-9A38-48D2-914C-BFE61C12E337}" srcOrd="9" destOrd="0" presId="urn:microsoft.com/office/officeart/2005/8/layout/list1"/>
    <dgm:cxn modelId="{8B623491-E178-49EF-B11C-D4E654CBF10E}" type="presParOf" srcId="{BD6007BA-74AD-4B59-8BDE-9574B75BBBC7}" destId="{8A3A4EC4-21F5-46F8-BB61-D0AD9EAFBD5E}" srcOrd="10" destOrd="0" presId="urn:microsoft.com/office/officeart/2005/8/layout/list1"/>
    <dgm:cxn modelId="{5ED89ECD-BE38-4A2F-A809-3BE34A316497}" type="presParOf" srcId="{BD6007BA-74AD-4B59-8BDE-9574B75BBBC7}" destId="{B57EFF7A-E37E-44FC-A58D-D45639DA9D1C}" srcOrd="11" destOrd="0" presId="urn:microsoft.com/office/officeart/2005/8/layout/list1"/>
    <dgm:cxn modelId="{B4DA133F-2DB2-461E-A127-F7C4EF8A2CFC}" type="presParOf" srcId="{BD6007BA-74AD-4B59-8BDE-9574B75BBBC7}" destId="{CC02F43A-FD36-4FCC-B857-58C8779B1690}" srcOrd="12" destOrd="0" presId="urn:microsoft.com/office/officeart/2005/8/layout/list1"/>
    <dgm:cxn modelId="{C93A5E11-39C9-4242-B773-074C276A6FE3}" type="presParOf" srcId="{CC02F43A-FD36-4FCC-B857-58C8779B1690}" destId="{1457B408-A567-4258-8E8B-AEB7A509796B}" srcOrd="0" destOrd="0" presId="urn:microsoft.com/office/officeart/2005/8/layout/list1"/>
    <dgm:cxn modelId="{5B2036CB-8231-423C-9EEA-5F23ABBB4C59}" type="presParOf" srcId="{CC02F43A-FD36-4FCC-B857-58C8779B1690}" destId="{87AE6975-937A-4525-A190-8AF68D9CD296}" srcOrd="1" destOrd="0" presId="urn:microsoft.com/office/officeart/2005/8/layout/list1"/>
    <dgm:cxn modelId="{30EA91C4-F296-4D22-8E0E-D3E296545A02}" type="presParOf" srcId="{BD6007BA-74AD-4B59-8BDE-9574B75BBBC7}" destId="{8E79A427-7EB1-46AA-9C40-1E1F6EADECA9}" srcOrd="13" destOrd="0" presId="urn:microsoft.com/office/officeart/2005/8/layout/list1"/>
    <dgm:cxn modelId="{A14C3C53-FB92-47D5-A41B-D2DE7357D4EA}" type="presParOf" srcId="{BD6007BA-74AD-4B59-8BDE-9574B75BBBC7}" destId="{5FB2D5B0-4047-49C2-9816-53D87F5A401E}" srcOrd="14" destOrd="0" presId="urn:microsoft.com/office/officeart/2005/8/layout/list1"/>
    <dgm:cxn modelId="{68B2C953-C82F-477E-9ECE-89633F9EC6D0}" type="presParOf" srcId="{BD6007BA-74AD-4B59-8BDE-9574B75BBBC7}" destId="{98676EE5-FFE4-4B2D-BC6A-CBDCC764696E}" srcOrd="15" destOrd="0" presId="urn:microsoft.com/office/officeart/2005/8/layout/list1"/>
    <dgm:cxn modelId="{02EBC547-959E-40DE-ACFD-A67CDC678EBA}" type="presParOf" srcId="{BD6007BA-74AD-4B59-8BDE-9574B75BBBC7}" destId="{90E18442-337E-4461-A08D-D864D174EEF8}" srcOrd="16" destOrd="0" presId="urn:microsoft.com/office/officeart/2005/8/layout/list1"/>
    <dgm:cxn modelId="{E844CF78-B672-43C0-8084-547B1571C697}" type="presParOf" srcId="{90E18442-337E-4461-A08D-D864D174EEF8}" destId="{49D5ABCD-25E5-4BCB-BAD9-0B41C8662992}" srcOrd="0" destOrd="0" presId="urn:microsoft.com/office/officeart/2005/8/layout/list1"/>
    <dgm:cxn modelId="{4635DDD4-D23F-4D5F-B248-8362D301E2E6}" type="presParOf" srcId="{90E18442-337E-4461-A08D-D864D174EEF8}" destId="{62FFEE30-2E44-4533-BACC-C172282CED77}" srcOrd="1" destOrd="0" presId="urn:microsoft.com/office/officeart/2005/8/layout/list1"/>
    <dgm:cxn modelId="{156019EF-E0AA-4574-A4C3-5E259B6DA273}" type="presParOf" srcId="{BD6007BA-74AD-4B59-8BDE-9574B75BBBC7}" destId="{FEE551BC-5C65-477A-A48E-FBDE36D76CAC}" srcOrd="17" destOrd="0" presId="urn:microsoft.com/office/officeart/2005/8/layout/list1"/>
    <dgm:cxn modelId="{53FB3D6A-F020-4F4B-A54D-90C9FDB058B2}" type="presParOf" srcId="{BD6007BA-74AD-4B59-8BDE-9574B75BBBC7}" destId="{A955D82D-DC84-4321-A351-4659F32A1DED}" srcOrd="18" destOrd="0" presId="urn:microsoft.com/office/officeart/2005/8/layout/list1"/>
    <dgm:cxn modelId="{D453AB63-D286-485E-AB31-C0F19C5FDB4E}" type="presParOf" srcId="{BD6007BA-74AD-4B59-8BDE-9574B75BBBC7}" destId="{A3627BC9-711F-4095-AB10-15C406A404BF}" srcOrd="19" destOrd="0" presId="urn:microsoft.com/office/officeart/2005/8/layout/list1"/>
    <dgm:cxn modelId="{4AEAF6EE-434C-4766-B4B2-2E170A0D4F10}" type="presParOf" srcId="{BD6007BA-74AD-4B59-8BDE-9574B75BBBC7}" destId="{F4FE65EF-E344-4227-80B0-E50285142894}" srcOrd="20" destOrd="0" presId="urn:microsoft.com/office/officeart/2005/8/layout/list1"/>
    <dgm:cxn modelId="{30F562E5-D8AF-41E1-A2F7-D4C3FD97313E}" type="presParOf" srcId="{F4FE65EF-E344-4227-80B0-E50285142894}" destId="{66890637-3321-450C-8BBE-915D0E04FE1F}" srcOrd="0" destOrd="0" presId="urn:microsoft.com/office/officeart/2005/8/layout/list1"/>
    <dgm:cxn modelId="{1E243A27-8173-4C7E-9796-923934C54AD4}" type="presParOf" srcId="{F4FE65EF-E344-4227-80B0-E50285142894}" destId="{3122932D-3966-41B3-91B8-418864CEDB88}" srcOrd="1" destOrd="0" presId="urn:microsoft.com/office/officeart/2005/8/layout/list1"/>
    <dgm:cxn modelId="{C58D2E4C-ACF4-4D14-B8C8-CECED4ED8038}" type="presParOf" srcId="{BD6007BA-74AD-4B59-8BDE-9574B75BBBC7}" destId="{BA68427E-524A-4ACD-8923-19B942598C68}" srcOrd="21" destOrd="0" presId="urn:microsoft.com/office/officeart/2005/8/layout/list1"/>
    <dgm:cxn modelId="{A21B21D0-F060-439E-8E4C-354D83F052E2}" type="presParOf" srcId="{BD6007BA-74AD-4B59-8BDE-9574B75BBBC7}" destId="{7C9D9687-49E2-4D53-8C74-03B3EE9609AC}" srcOrd="22" destOrd="0" presId="urn:microsoft.com/office/officeart/2005/8/layout/list1"/>
    <dgm:cxn modelId="{ED4069E6-5FCD-4001-8E6D-7BD7068FBCCB}" type="presParOf" srcId="{BD6007BA-74AD-4B59-8BDE-9574B75BBBC7}" destId="{528EC45F-1E7E-4AB3-8575-B8EF1D89FEA9}" srcOrd="23" destOrd="0" presId="urn:microsoft.com/office/officeart/2005/8/layout/list1"/>
    <dgm:cxn modelId="{67F8100F-AA28-482D-91AC-7B7C6015238E}" type="presParOf" srcId="{BD6007BA-74AD-4B59-8BDE-9574B75BBBC7}" destId="{1CA04415-184F-4F8C-82A0-FFEF687FB33C}" srcOrd="24" destOrd="0" presId="urn:microsoft.com/office/officeart/2005/8/layout/list1"/>
    <dgm:cxn modelId="{B08FB284-3D5B-4CA5-AB03-3BFB6AFE3C31}" type="presParOf" srcId="{1CA04415-184F-4F8C-82A0-FFEF687FB33C}" destId="{87EF07D0-47E8-4FA0-994D-16B79A191926}" srcOrd="0" destOrd="0" presId="urn:microsoft.com/office/officeart/2005/8/layout/list1"/>
    <dgm:cxn modelId="{84F54F7F-3C94-4E1D-AD06-2DF21BEBD2C0}" type="presParOf" srcId="{1CA04415-184F-4F8C-82A0-FFEF687FB33C}" destId="{9F68A528-AC70-4638-9932-F1F0A40E46A1}" srcOrd="1" destOrd="0" presId="urn:microsoft.com/office/officeart/2005/8/layout/list1"/>
    <dgm:cxn modelId="{F2F7D307-DF6E-4C84-98EF-A0BF83CA5627}" type="presParOf" srcId="{BD6007BA-74AD-4B59-8BDE-9574B75BBBC7}" destId="{6C9F1B82-1599-4E4F-86F9-DF29C10FDBC9}" srcOrd="25" destOrd="0" presId="urn:microsoft.com/office/officeart/2005/8/layout/list1"/>
    <dgm:cxn modelId="{85F63A8C-BEE4-453C-BE01-0CFBF6D191ED}" type="presParOf" srcId="{BD6007BA-74AD-4B59-8BDE-9574B75BBBC7}" destId="{149B85DE-92E3-4860-B42D-C60317645B72}"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7942A0-B7D2-4B14-8FEA-55FC702F5BE7}" type="doc">
      <dgm:prSet loTypeId="urn:microsoft.com/office/officeart/2005/8/layout/vProcess5" loCatId="process" qsTypeId="urn:microsoft.com/office/officeart/2005/8/quickstyle/simple2" qsCatId="simple" csTypeId="urn:microsoft.com/office/officeart/2005/8/colors/colorful1" csCatId="colorful" phldr="1"/>
      <dgm:spPr/>
      <dgm:t>
        <a:bodyPr rtlCol="0"/>
        <a:lstStyle/>
        <a:p>
          <a:pPr rtl="0"/>
          <a:endParaRPr lang="en-US"/>
        </a:p>
      </dgm:t>
    </dgm:pt>
    <dgm:pt modelId="{095A5E99-E976-4550-8F80-53CC813F2F5A}">
      <dgm:prSet phldrT="[Text]"/>
      <dgm:spPr/>
      <dgm:t>
        <a:bodyPr rtlCol="0"/>
        <a:lstStyle/>
        <a:p>
          <a:pPr rtl="0"/>
          <a:r>
            <a:rPr lang="hr-HR" noProof="0" dirty="0" err="1"/>
            <a:t>Kotlin</a:t>
          </a:r>
          <a:r>
            <a:rPr lang="hr-HR" noProof="0" dirty="0"/>
            <a:t> </a:t>
          </a:r>
          <a:r>
            <a:rPr lang="hr-HR" noProof="0" dirty="0" err="1"/>
            <a:t>Thread</a:t>
          </a:r>
          <a:endParaRPr lang="hr-HR" noProof="0" dirty="0"/>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03339A0D-5DC0-4B29-8353-C5AEBFD4DE86}" type="parTrans" cxnId="{D1A4D8E6-F04E-4AB1-8D0C-63DC7AB1E81F}">
      <dgm:prSet/>
      <dgm:spPr/>
      <dgm:t>
        <a:bodyPr rtlCol="0"/>
        <a:lstStyle/>
        <a:p>
          <a:pPr rtl="0"/>
          <a:endParaRPr lang="en-US"/>
        </a:p>
      </dgm:t>
    </dgm:pt>
    <dgm:pt modelId="{8877691F-1B60-4485-9174-DDEC7EE68B70}" type="sibTrans" cxnId="{D1A4D8E6-F04E-4AB1-8D0C-63DC7AB1E81F}">
      <dgm:prSet/>
      <dgm:spPr/>
      <dgm:t>
        <a:bodyPr rtlCol="0"/>
        <a:lstStyle/>
        <a:p>
          <a:pPr rtl="0"/>
          <a:endParaRPr lang="en-US"/>
        </a:p>
      </dgm:t>
    </dgm:pt>
    <dgm:pt modelId="{8EC937D8-BD76-4A12-A3E5-900D5C1E2E05}">
      <dgm:prSet phldrT="[Text]"/>
      <dgm:spPr/>
      <dgm:t>
        <a:bodyPr rtlCol="0"/>
        <a:lstStyle/>
        <a:p>
          <a:pPr rtl="0"/>
          <a:r>
            <a:rPr lang="hr-HR" noProof="0" dirty="0"/>
            <a:t>JVM </a:t>
          </a:r>
          <a:r>
            <a:rPr lang="hr-HR" noProof="0" dirty="0" err="1"/>
            <a:t>Thread</a:t>
          </a:r>
          <a:endParaRPr lang="hr-HR" noProof="0" dirty="0"/>
        </a:p>
      </dgm:t>
    </dgm:pt>
    <dgm:pt modelId="{8265EE85-9851-494E-A6D3-1CDACE947DF3}" type="parTrans" cxnId="{43DC8383-AEE5-490C-A8E5-1F216F2B8FE6}">
      <dgm:prSet/>
      <dgm:spPr/>
      <dgm:t>
        <a:bodyPr rtlCol="0"/>
        <a:lstStyle/>
        <a:p>
          <a:pPr rtl="0"/>
          <a:endParaRPr lang="en-US"/>
        </a:p>
      </dgm:t>
    </dgm:pt>
    <dgm:pt modelId="{B3EFD4A5-9FA1-4ABE-B722-05162509509B}" type="sibTrans" cxnId="{43DC8383-AEE5-490C-A8E5-1F216F2B8FE6}">
      <dgm:prSet/>
      <dgm:spPr/>
      <dgm:t>
        <a:bodyPr rtlCol="0"/>
        <a:lstStyle/>
        <a:p>
          <a:pPr rtl="0"/>
          <a:endParaRPr lang="en-US"/>
        </a:p>
      </dgm:t>
    </dgm:pt>
    <dgm:pt modelId="{7133ECF5-4190-4604-AA2F-03C9A0A9210F}">
      <dgm:prSet phldrT="[Text]"/>
      <dgm:spPr/>
      <dgm:t>
        <a:bodyPr rtlCol="0"/>
        <a:lstStyle/>
        <a:p>
          <a:pPr rtl="0"/>
          <a:r>
            <a:rPr lang="hr-HR" noProof="0" dirty="0"/>
            <a:t>OS </a:t>
          </a:r>
          <a:r>
            <a:rPr lang="hr-HR" noProof="0" dirty="0" err="1"/>
            <a:t>Thread</a:t>
          </a:r>
          <a:endParaRPr lang="hr-HR" noProof="0" dirty="0"/>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46037378-034A-4662-877A-B53E1DA069A3}" type="sibTrans" cxnId="{011A9761-E983-4C7D-AB1D-2038261D8FF8}">
      <dgm:prSet/>
      <dgm:spPr/>
      <dgm:t>
        <a:bodyPr rtlCol="0"/>
        <a:lstStyle/>
        <a:p>
          <a:pPr rtl="0"/>
          <a:endParaRPr lang="en-US"/>
        </a:p>
      </dgm:t>
    </dgm:pt>
    <dgm:pt modelId="{7D1B29D7-21DD-436A-8F7C-E87DE53C1431}" type="parTrans" cxnId="{011A9761-E983-4C7D-AB1D-2038261D8FF8}">
      <dgm:prSet/>
      <dgm:spPr/>
      <dgm:t>
        <a:bodyPr rtlCol="0"/>
        <a:lstStyle/>
        <a:p>
          <a:pPr rtl="0"/>
          <a:endParaRPr lang="en-US"/>
        </a:p>
      </dgm:t>
    </dgm:pt>
    <dgm:pt modelId="{1D84D8B6-AB32-4491-B5D2-EFE3D7668B88}" type="pres">
      <dgm:prSet presAssocID="{CD7942A0-B7D2-4B14-8FEA-55FC702F5BE7}" presName="outerComposite" presStyleCnt="0">
        <dgm:presLayoutVars>
          <dgm:chMax val="5"/>
          <dgm:dir/>
          <dgm:resizeHandles val="exact"/>
        </dgm:presLayoutVars>
      </dgm:prSet>
      <dgm:spPr/>
    </dgm:pt>
    <dgm:pt modelId="{3E0E8213-E460-4EB7-9A92-C2B1CC553F0D}" type="pres">
      <dgm:prSet presAssocID="{CD7942A0-B7D2-4B14-8FEA-55FC702F5BE7}" presName="dummyMaxCanvas" presStyleCnt="0">
        <dgm:presLayoutVars/>
      </dgm:prSet>
      <dgm:spPr/>
    </dgm:pt>
    <dgm:pt modelId="{124EF20B-D98C-45B2-BB13-7B93B5373CEB}" type="pres">
      <dgm:prSet presAssocID="{CD7942A0-B7D2-4B14-8FEA-55FC702F5BE7}" presName="ThreeNodes_1" presStyleLbl="node1" presStyleIdx="0" presStyleCnt="3">
        <dgm:presLayoutVars>
          <dgm:bulletEnabled val="1"/>
        </dgm:presLayoutVars>
      </dgm:prSet>
      <dgm:spPr/>
    </dgm:pt>
    <dgm:pt modelId="{CA544AF7-F7B2-4CA5-9251-B4CDB8D06634}" type="pres">
      <dgm:prSet presAssocID="{CD7942A0-B7D2-4B14-8FEA-55FC702F5BE7}" presName="ThreeNodes_2" presStyleLbl="node1" presStyleIdx="1" presStyleCnt="3">
        <dgm:presLayoutVars>
          <dgm:bulletEnabled val="1"/>
        </dgm:presLayoutVars>
      </dgm:prSet>
      <dgm:spPr/>
    </dgm:pt>
    <dgm:pt modelId="{2AE92D3F-F0FA-45DD-BB60-4C6FBC6BC016}" type="pres">
      <dgm:prSet presAssocID="{CD7942A0-B7D2-4B14-8FEA-55FC702F5BE7}" presName="ThreeNodes_3" presStyleLbl="node1" presStyleIdx="2" presStyleCnt="3">
        <dgm:presLayoutVars>
          <dgm:bulletEnabled val="1"/>
        </dgm:presLayoutVars>
      </dgm:prSet>
      <dgm:spPr/>
    </dgm:pt>
    <dgm:pt modelId="{9CA877D8-99F8-40A0-89E9-59A61C9A70F4}" type="pres">
      <dgm:prSet presAssocID="{CD7942A0-B7D2-4B14-8FEA-55FC702F5BE7}" presName="ThreeConn_1-2" presStyleLbl="fgAccFollowNode1" presStyleIdx="0" presStyleCnt="2">
        <dgm:presLayoutVars>
          <dgm:bulletEnabled val="1"/>
        </dgm:presLayoutVars>
      </dgm:prSet>
      <dgm:spPr/>
    </dgm:pt>
    <dgm:pt modelId="{62643EF2-016C-41F1-8CBC-398422A85727}" type="pres">
      <dgm:prSet presAssocID="{CD7942A0-B7D2-4B14-8FEA-55FC702F5BE7}" presName="ThreeConn_2-3" presStyleLbl="fgAccFollowNode1" presStyleIdx="1" presStyleCnt="2">
        <dgm:presLayoutVars>
          <dgm:bulletEnabled val="1"/>
        </dgm:presLayoutVars>
      </dgm:prSet>
      <dgm:spPr/>
    </dgm:pt>
    <dgm:pt modelId="{7A2F6994-DA87-4497-BFC7-DD9D6EC5315F}" type="pres">
      <dgm:prSet presAssocID="{CD7942A0-B7D2-4B14-8FEA-55FC702F5BE7}" presName="ThreeNodes_1_text" presStyleLbl="node1" presStyleIdx="2" presStyleCnt="3">
        <dgm:presLayoutVars>
          <dgm:bulletEnabled val="1"/>
        </dgm:presLayoutVars>
      </dgm:prSet>
      <dgm:spPr/>
    </dgm:pt>
    <dgm:pt modelId="{916C48CB-E452-4B79-A9B9-4C9A90B47960}" type="pres">
      <dgm:prSet presAssocID="{CD7942A0-B7D2-4B14-8FEA-55FC702F5BE7}" presName="ThreeNodes_2_text" presStyleLbl="node1" presStyleIdx="2" presStyleCnt="3">
        <dgm:presLayoutVars>
          <dgm:bulletEnabled val="1"/>
        </dgm:presLayoutVars>
      </dgm:prSet>
      <dgm:spPr/>
    </dgm:pt>
    <dgm:pt modelId="{A31D264E-E285-4E5C-8EB7-762CD501BE72}" type="pres">
      <dgm:prSet presAssocID="{CD7942A0-B7D2-4B14-8FEA-55FC702F5BE7}" presName="ThreeNodes_3_text" presStyleLbl="node1" presStyleIdx="2" presStyleCnt="3">
        <dgm:presLayoutVars>
          <dgm:bulletEnabled val="1"/>
        </dgm:presLayoutVars>
      </dgm:prSet>
      <dgm:spPr/>
    </dgm:pt>
  </dgm:ptLst>
  <dgm:cxnLst>
    <dgm:cxn modelId="{5A89A138-BC1A-490F-935E-2EC3F74E8E18}" type="presOf" srcId="{7133ECF5-4190-4604-AA2F-03C9A0A9210F}" destId="{2AE92D3F-F0FA-45DD-BB60-4C6FBC6BC016}" srcOrd="0" destOrd="0" presId="urn:microsoft.com/office/officeart/2005/8/layout/vProcess5"/>
    <dgm:cxn modelId="{011A9761-E983-4C7D-AB1D-2038261D8FF8}" srcId="{CD7942A0-B7D2-4B14-8FEA-55FC702F5BE7}" destId="{7133ECF5-4190-4604-AA2F-03C9A0A9210F}" srcOrd="2" destOrd="0" parTransId="{7D1B29D7-21DD-436A-8F7C-E87DE53C1431}" sibTransId="{46037378-034A-4662-877A-B53E1DA069A3}"/>
    <dgm:cxn modelId="{8A063A46-8F8D-405A-B2D6-6495FA638F46}" type="presOf" srcId="{8EC937D8-BD76-4A12-A3E5-900D5C1E2E05}" destId="{CA544AF7-F7B2-4CA5-9251-B4CDB8D06634}" srcOrd="0" destOrd="0" presId="urn:microsoft.com/office/officeart/2005/8/layout/vProcess5"/>
    <dgm:cxn modelId="{A071614A-8A85-47B2-A113-0652CAB9B428}" type="presOf" srcId="{095A5E99-E976-4550-8F80-53CC813F2F5A}" destId="{124EF20B-D98C-45B2-BB13-7B93B5373CEB}" srcOrd="0" destOrd="0" presId="urn:microsoft.com/office/officeart/2005/8/layout/vProcess5"/>
    <dgm:cxn modelId="{43DC8383-AEE5-490C-A8E5-1F216F2B8FE6}" srcId="{CD7942A0-B7D2-4B14-8FEA-55FC702F5BE7}" destId="{8EC937D8-BD76-4A12-A3E5-900D5C1E2E05}" srcOrd="1" destOrd="0" parTransId="{8265EE85-9851-494E-A6D3-1CDACE947DF3}" sibTransId="{B3EFD4A5-9FA1-4ABE-B722-05162509509B}"/>
    <dgm:cxn modelId="{03E7038C-2CC0-496B-88A0-60396CDC31E4}" type="presOf" srcId="{7133ECF5-4190-4604-AA2F-03C9A0A9210F}" destId="{A31D264E-E285-4E5C-8EB7-762CD501BE72}" srcOrd="1" destOrd="0" presId="urn:microsoft.com/office/officeart/2005/8/layout/vProcess5"/>
    <dgm:cxn modelId="{C2D0E194-BD14-4AD2-9E3A-CE984C34B6CD}" type="presOf" srcId="{CD7942A0-B7D2-4B14-8FEA-55FC702F5BE7}" destId="{1D84D8B6-AB32-4491-B5D2-EFE3D7668B88}" srcOrd="0" destOrd="0" presId="urn:microsoft.com/office/officeart/2005/8/layout/vProcess5"/>
    <dgm:cxn modelId="{BB374C9D-646D-46E6-89B4-117F0E21BA34}" type="presOf" srcId="{8EC937D8-BD76-4A12-A3E5-900D5C1E2E05}" destId="{916C48CB-E452-4B79-A9B9-4C9A90B47960}" srcOrd="1" destOrd="0" presId="urn:microsoft.com/office/officeart/2005/8/layout/vProcess5"/>
    <dgm:cxn modelId="{12FC7FDE-4033-4970-A683-61DE6FA84E89}" type="presOf" srcId="{8877691F-1B60-4485-9174-DDEC7EE68B70}" destId="{9CA877D8-99F8-40A0-89E9-59A61C9A70F4}" srcOrd="0" destOrd="0" presId="urn:microsoft.com/office/officeart/2005/8/layout/vProcess5"/>
    <dgm:cxn modelId="{D1A4D8E6-F04E-4AB1-8D0C-63DC7AB1E81F}" srcId="{CD7942A0-B7D2-4B14-8FEA-55FC702F5BE7}" destId="{095A5E99-E976-4550-8F80-53CC813F2F5A}" srcOrd="0" destOrd="0" parTransId="{03339A0D-5DC0-4B29-8353-C5AEBFD4DE86}" sibTransId="{8877691F-1B60-4485-9174-DDEC7EE68B70}"/>
    <dgm:cxn modelId="{7C007CEB-6418-4EA7-9CB6-5B93D0C655E6}" type="presOf" srcId="{095A5E99-E976-4550-8F80-53CC813F2F5A}" destId="{7A2F6994-DA87-4497-BFC7-DD9D6EC5315F}" srcOrd="1" destOrd="0" presId="urn:microsoft.com/office/officeart/2005/8/layout/vProcess5"/>
    <dgm:cxn modelId="{6CF7D6F9-A5F2-48E3-AF5C-A2074559AE21}" type="presOf" srcId="{B3EFD4A5-9FA1-4ABE-B722-05162509509B}" destId="{62643EF2-016C-41F1-8CBC-398422A85727}" srcOrd="0" destOrd="0" presId="urn:microsoft.com/office/officeart/2005/8/layout/vProcess5"/>
    <dgm:cxn modelId="{768DB908-A4BF-48A6-A740-5DD0CBAFBB11}" type="presParOf" srcId="{1D84D8B6-AB32-4491-B5D2-EFE3D7668B88}" destId="{3E0E8213-E460-4EB7-9A92-C2B1CC553F0D}" srcOrd="0" destOrd="0" presId="urn:microsoft.com/office/officeart/2005/8/layout/vProcess5"/>
    <dgm:cxn modelId="{A8B17D3B-E670-4FE0-A845-244C702B8151}" type="presParOf" srcId="{1D84D8B6-AB32-4491-B5D2-EFE3D7668B88}" destId="{124EF20B-D98C-45B2-BB13-7B93B5373CEB}" srcOrd="1" destOrd="0" presId="urn:microsoft.com/office/officeart/2005/8/layout/vProcess5"/>
    <dgm:cxn modelId="{1E8E2D8B-A980-4080-A16E-1F74528DE4D0}" type="presParOf" srcId="{1D84D8B6-AB32-4491-B5D2-EFE3D7668B88}" destId="{CA544AF7-F7B2-4CA5-9251-B4CDB8D06634}" srcOrd="2" destOrd="0" presId="urn:microsoft.com/office/officeart/2005/8/layout/vProcess5"/>
    <dgm:cxn modelId="{7992440C-9F36-432D-90EE-E2A708CEB38B}" type="presParOf" srcId="{1D84D8B6-AB32-4491-B5D2-EFE3D7668B88}" destId="{2AE92D3F-F0FA-45DD-BB60-4C6FBC6BC016}" srcOrd="3" destOrd="0" presId="urn:microsoft.com/office/officeart/2005/8/layout/vProcess5"/>
    <dgm:cxn modelId="{DBE883B8-7D13-43BA-A456-8DBB93D30C93}" type="presParOf" srcId="{1D84D8B6-AB32-4491-B5D2-EFE3D7668B88}" destId="{9CA877D8-99F8-40A0-89E9-59A61C9A70F4}" srcOrd="4" destOrd="0" presId="urn:microsoft.com/office/officeart/2005/8/layout/vProcess5"/>
    <dgm:cxn modelId="{A3B9E6ED-FFD0-430E-B609-EBE8E75E7C44}" type="presParOf" srcId="{1D84D8B6-AB32-4491-B5D2-EFE3D7668B88}" destId="{62643EF2-016C-41F1-8CBC-398422A85727}" srcOrd="5" destOrd="0" presId="urn:microsoft.com/office/officeart/2005/8/layout/vProcess5"/>
    <dgm:cxn modelId="{278FE748-9C54-4E36-9203-E948DB63C99A}" type="presParOf" srcId="{1D84D8B6-AB32-4491-B5D2-EFE3D7668B88}" destId="{7A2F6994-DA87-4497-BFC7-DD9D6EC5315F}" srcOrd="6" destOrd="0" presId="urn:microsoft.com/office/officeart/2005/8/layout/vProcess5"/>
    <dgm:cxn modelId="{E81279B5-23BF-4F73-A353-8831FC04E9BC}" type="presParOf" srcId="{1D84D8B6-AB32-4491-B5D2-EFE3D7668B88}" destId="{916C48CB-E452-4B79-A9B9-4C9A90B47960}" srcOrd="7" destOrd="0" presId="urn:microsoft.com/office/officeart/2005/8/layout/vProcess5"/>
    <dgm:cxn modelId="{16289EC3-0C51-4B32-B6CC-FE8F7F6F6C76}" type="presParOf" srcId="{1D84D8B6-AB32-4491-B5D2-EFE3D7668B88}" destId="{A31D264E-E285-4E5C-8EB7-762CD501BE7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8EBA5F-FF03-415B-803A-6FDEA4C40FAE}"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350B624-6C7F-4742-AC15-D85C127CECEE}">
      <dgm:prSet/>
      <dgm:spPr/>
      <dgm:t>
        <a:bodyPr/>
        <a:lstStyle/>
        <a:p>
          <a:r>
            <a:rPr lang="hr-HR" dirty="0"/>
            <a:t>JVM </a:t>
          </a:r>
          <a:r>
            <a:rPr lang="hr-HR" dirty="0" err="1"/>
            <a:t>threads</a:t>
          </a:r>
          <a:r>
            <a:rPr lang="hr-HR" dirty="0"/>
            <a:t> </a:t>
          </a:r>
          <a:r>
            <a:rPr lang="en-US" dirty="0">
              <a:sym typeface="Wingdings" panose="05000000000000000000" pitchFamily="2" charset="2"/>
            </a:rPr>
            <a:t></a:t>
          </a:r>
          <a:r>
            <a:rPr lang="en-US" dirty="0"/>
            <a:t> dependency on OS threads</a:t>
          </a:r>
        </a:p>
      </dgm:t>
    </dgm:pt>
    <dgm:pt modelId="{F149F008-1083-49F8-A07D-D22C84933CB4}" type="parTrans" cxnId="{2AFE4DB4-839D-4771-AC7C-DF5466D6DFB4}">
      <dgm:prSet/>
      <dgm:spPr/>
      <dgm:t>
        <a:bodyPr/>
        <a:lstStyle/>
        <a:p>
          <a:endParaRPr lang="en-US"/>
        </a:p>
      </dgm:t>
    </dgm:pt>
    <dgm:pt modelId="{B1480B40-6A68-4AAF-9726-3C0909FB2936}" type="sibTrans" cxnId="{2AFE4DB4-839D-4771-AC7C-DF5466D6DFB4}">
      <dgm:prSet/>
      <dgm:spPr/>
      <dgm:t>
        <a:bodyPr/>
        <a:lstStyle/>
        <a:p>
          <a:endParaRPr lang="en-US"/>
        </a:p>
      </dgm:t>
    </dgm:pt>
    <dgm:pt modelId="{A1B945EC-883C-4BCD-959C-55E0F29CE765}">
      <dgm:prSet/>
      <dgm:spPr/>
      <dgm:t>
        <a:bodyPr/>
        <a:lstStyle/>
        <a:p>
          <a:r>
            <a:rPr lang="en-US"/>
            <a:t>Affecting application efficiency</a:t>
          </a:r>
        </a:p>
      </dgm:t>
    </dgm:pt>
    <dgm:pt modelId="{5BA1361C-BDAF-4261-908E-C9D35F4264C8}" type="parTrans" cxnId="{A093C4FF-729D-4370-889C-305EF4C8C9AF}">
      <dgm:prSet/>
      <dgm:spPr/>
      <dgm:t>
        <a:bodyPr/>
        <a:lstStyle/>
        <a:p>
          <a:endParaRPr lang="en-US"/>
        </a:p>
      </dgm:t>
    </dgm:pt>
    <dgm:pt modelId="{F8D9A03C-EFDC-4F18-866E-1F4312568FDF}" type="sibTrans" cxnId="{A093C4FF-729D-4370-889C-305EF4C8C9AF}">
      <dgm:prSet/>
      <dgm:spPr/>
      <dgm:t>
        <a:bodyPr/>
        <a:lstStyle/>
        <a:p>
          <a:endParaRPr lang="en-US"/>
        </a:p>
      </dgm:t>
    </dgm:pt>
    <dgm:pt modelId="{D0B3E024-B628-4676-B378-815316AEE902}">
      <dgm:prSet/>
      <dgm:spPr/>
      <dgm:t>
        <a:bodyPr/>
        <a:lstStyle/>
        <a:p>
          <a:r>
            <a:rPr lang="en-US"/>
            <a:t>Lightweight structured concurrency models </a:t>
          </a:r>
          <a:r>
            <a:rPr lang="en-US">
              <a:sym typeface="Wingdings" panose="05000000000000000000" pitchFamily="2" charset="2"/>
            </a:rPr>
            <a:t></a:t>
          </a:r>
          <a:r>
            <a:rPr lang="en-US"/>
            <a:t> increasing efficiency</a:t>
          </a:r>
        </a:p>
      </dgm:t>
    </dgm:pt>
    <dgm:pt modelId="{81FA56AF-48E6-40B1-A1EA-B688CB3429A8}" type="parTrans" cxnId="{1B9B7EFC-DC7D-4EFB-930F-58276FA17D87}">
      <dgm:prSet/>
      <dgm:spPr/>
      <dgm:t>
        <a:bodyPr/>
        <a:lstStyle/>
        <a:p>
          <a:endParaRPr lang="en-US"/>
        </a:p>
      </dgm:t>
    </dgm:pt>
    <dgm:pt modelId="{9FC9A184-B7FF-4568-96C2-E8A95F77C135}" type="sibTrans" cxnId="{1B9B7EFC-DC7D-4EFB-930F-58276FA17D87}">
      <dgm:prSet/>
      <dgm:spPr/>
      <dgm:t>
        <a:bodyPr/>
        <a:lstStyle/>
        <a:p>
          <a:endParaRPr lang="en-US"/>
        </a:p>
      </dgm:t>
    </dgm:pt>
    <dgm:pt modelId="{BC5209B0-FAED-4A68-BF46-C1DB2A55DDD6}">
      <dgm:prSet/>
      <dgm:spPr/>
      <dgm:t>
        <a:bodyPr/>
        <a:lstStyle/>
        <a:p>
          <a:r>
            <a:rPr lang="en-US"/>
            <a:t>Virtual threads in Java (Project Loom)</a:t>
          </a:r>
        </a:p>
      </dgm:t>
    </dgm:pt>
    <dgm:pt modelId="{975BEDB4-4D51-4A7D-89E8-98BA190AC8DC}" type="parTrans" cxnId="{1BA65A4B-7E68-4A2C-B9FB-D88D2C59270C}">
      <dgm:prSet/>
      <dgm:spPr/>
      <dgm:t>
        <a:bodyPr/>
        <a:lstStyle/>
        <a:p>
          <a:endParaRPr lang="en-US"/>
        </a:p>
      </dgm:t>
    </dgm:pt>
    <dgm:pt modelId="{CEEED05D-C8C6-4066-9CD0-C53073D94F67}" type="sibTrans" cxnId="{1BA65A4B-7E68-4A2C-B9FB-D88D2C59270C}">
      <dgm:prSet/>
      <dgm:spPr/>
      <dgm:t>
        <a:bodyPr/>
        <a:lstStyle/>
        <a:p>
          <a:endParaRPr lang="en-US"/>
        </a:p>
      </dgm:t>
    </dgm:pt>
    <dgm:pt modelId="{2CBE14D8-B994-47BE-AC30-F668F05DF1BC}">
      <dgm:prSet/>
      <dgm:spPr/>
      <dgm:t>
        <a:bodyPr/>
        <a:lstStyle/>
        <a:p>
          <a:r>
            <a:rPr lang="en-US"/>
            <a:t>Coroutines in Kotlin</a:t>
          </a:r>
        </a:p>
      </dgm:t>
    </dgm:pt>
    <dgm:pt modelId="{26BBDDD3-352E-4A32-9483-3AD5B0B2CCAD}" type="parTrans" cxnId="{939A41B5-9518-4CF9-AE20-210100D7EB27}">
      <dgm:prSet/>
      <dgm:spPr/>
      <dgm:t>
        <a:bodyPr/>
        <a:lstStyle/>
        <a:p>
          <a:endParaRPr lang="en-US"/>
        </a:p>
      </dgm:t>
    </dgm:pt>
    <dgm:pt modelId="{1FBF13E5-9772-4E99-849F-1335F4363555}" type="sibTrans" cxnId="{939A41B5-9518-4CF9-AE20-210100D7EB27}">
      <dgm:prSet/>
      <dgm:spPr/>
      <dgm:t>
        <a:bodyPr/>
        <a:lstStyle/>
        <a:p>
          <a:endParaRPr lang="en-US"/>
        </a:p>
      </dgm:t>
    </dgm:pt>
    <dgm:pt modelId="{D2B4A1FA-5D47-4AC2-A62F-2BA99B931996}" type="pres">
      <dgm:prSet presAssocID="{098EBA5F-FF03-415B-803A-6FDEA4C40FAE}" presName="linear" presStyleCnt="0">
        <dgm:presLayoutVars>
          <dgm:dir/>
          <dgm:animLvl val="lvl"/>
          <dgm:resizeHandles val="exact"/>
        </dgm:presLayoutVars>
      </dgm:prSet>
      <dgm:spPr/>
    </dgm:pt>
    <dgm:pt modelId="{531AAD14-E2C3-491C-B421-8D215F6E5319}" type="pres">
      <dgm:prSet presAssocID="{5350B624-6C7F-4742-AC15-D85C127CECEE}" presName="parentLin" presStyleCnt="0"/>
      <dgm:spPr/>
    </dgm:pt>
    <dgm:pt modelId="{C0ACC9DE-7B2E-4A93-A932-D2107DF91827}" type="pres">
      <dgm:prSet presAssocID="{5350B624-6C7F-4742-AC15-D85C127CECEE}" presName="parentLeftMargin" presStyleLbl="node1" presStyleIdx="0" presStyleCnt="2"/>
      <dgm:spPr/>
    </dgm:pt>
    <dgm:pt modelId="{30715F34-6D60-4FDB-BA8B-7DFEE4976B4A}" type="pres">
      <dgm:prSet presAssocID="{5350B624-6C7F-4742-AC15-D85C127CECEE}" presName="parentText" presStyleLbl="node1" presStyleIdx="0" presStyleCnt="2">
        <dgm:presLayoutVars>
          <dgm:chMax val="0"/>
          <dgm:bulletEnabled val="1"/>
        </dgm:presLayoutVars>
      </dgm:prSet>
      <dgm:spPr/>
    </dgm:pt>
    <dgm:pt modelId="{3DA46D1E-4C8A-4A1B-B426-251664C66942}" type="pres">
      <dgm:prSet presAssocID="{5350B624-6C7F-4742-AC15-D85C127CECEE}" presName="negativeSpace" presStyleCnt="0"/>
      <dgm:spPr/>
    </dgm:pt>
    <dgm:pt modelId="{A0A0A2B9-2A18-47B8-9BE7-4451CAB72A04}" type="pres">
      <dgm:prSet presAssocID="{5350B624-6C7F-4742-AC15-D85C127CECEE}" presName="childText" presStyleLbl="conFgAcc1" presStyleIdx="0" presStyleCnt="2">
        <dgm:presLayoutVars>
          <dgm:bulletEnabled val="1"/>
        </dgm:presLayoutVars>
      </dgm:prSet>
      <dgm:spPr/>
    </dgm:pt>
    <dgm:pt modelId="{8AE7BFE4-2E7A-4701-A7B0-27B5055D4BF6}" type="pres">
      <dgm:prSet presAssocID="{B1480B40-6A68-4AAF-9726-3C0909FB2936}" presName="spaceBetweenRectangles" presStyleCnt="0"/>
      <dgm:spPr/>
    </dgm:pt>
    <dgm:pt modelId="{DD2FD5D5-1BFC-4A5C-ADC2-DE379786E9DB}" type="pres">
      <dgm:prSet presAssocID="{D0B3E024-B628-4676-B378-815316AEE902}" presName="parentLin" presStyleCnt="0"/>
      <dgm:spPr/>
    </dgm:pt>
    <dgm:pt modelId="{3508759D-512E-44B7-A668-3176232AD1F8}" type="pres">
      <dgm:prSet presAssocID="{D0B3E024-B628-4676-B378-815316AEE902}" presName="parentLeftMargin" presStyleLbl="node1" presStyleIdx="0" presStyleCnt="2"/>
      <dgm:spPr/>
    </dgm:pt>
    <dgm:pt modelId="{1613758C-57F6-4FD7-9D08-F5A9052A42E4}" type="pres">
      <dgm:prSet presAssocID="{D0B3E024-B628-4676-B378-815316AEE902}" presName="parentText" presStyleLbl="node1" presStyleIdx="1" presStyleCnt="2">
        <dgm:presLayoutVars>
          <dgm:chMax val="0"/>
          <dgm:bulletEnabled val="1"/>
        </dgm:presLayoutVars>
      </dgm:prSet>
      <dgm:spPr/>
    </dgm:pt>
    <dgm:pt modelId="{75949374-0C54-448B-A1AA-C8C367BB2BCD}" type="pres">
      <dgm:prSet presAssocID="{D0B3E024-B628-4676-B378-815316AEE902}" presName="negativeSpace" presStyleCnt="0"/>
      <dgm:spPr/>
    </dgm:pt>
    <dgm:pt modelId="{BB671F8E-A708-4D60-9A06-4C09506579F2}" type="pres">
      <dgm:prSet presAssocID="{D0B3E024-B628-4676-B378-815316AEE902}" presName="childText" presStyleLbl="conFgAcc1" presStyleIdx="1" presStyleCnt="2">
        <dgm:presLayoutVars>
          <dgm:bulletEnabled val="1"/>
        </dgm:presLayoutVars>
      </dgm:prSet>
      <dgm:spPr/>
    </dgm:pt>
  </dgm:ptLst>
  <dgm:cxnLst>
    <dgm:cxn modelId="{FD3A5304-A3F5-4D87-AEEC-F2DA088743E9}" type="presOf" srcId="{D0B3E024-B628-4676-B378-815316AEE902}" destId="{1613758C-57F6-4FD7-9D08-F5A9052A42E4}" srcOrd="1" destOrd="0" presId="urn:microsoft.com/office/officeart/2005/8/layout/list1"/>
    <dgm:cxn modelId="{4CF45208-9A5D-4981-9B06-E226E70CB880}" type="presOf" srcId="{BC5209B0-FAED-4A68-BF46-C1DB2A55DDD6}" destId="{BB671F8E-A708-4D60-9A06-4C09506579F2}" srcOrd="0" destOrd="0" presId="urn:microsoft.com/office/officeart/2005/8/layout/list1"/>
    <dgm:cxn modelId="{9F32A461-AA2E-4F7F-8608-E3D7BF08A64F}" type="presOf" srcId="{D0B3E024-B628-4676-B378-815316AEE902}" destId="{3508759D-512E-44B7-A668-3176232AD1F8}" srcOrd="0" destOrd="0" presId="urn:microsoft.com/office/officeart/2005/8/layout/list1"/>
    <dgm:cxn modelId="{2CECC548-3D15-4273-9B93-0473C700A866}" type="presOf" srcId="{2CBE14D8-B994-47BE-AC30-F668F05DF1BC}" destId="{BB671F8E-A708-4D60-9A06-4C09506579F2}" srcOrd="0" destOrd="1" presId="urn:microsoft.com/office/officeart/2005/8/layout/list1"/>
    <dgm:cxn modelId="{1BA65A4B-7E68-4A2C-B9FB-D88D2C59270C}" srcId="{D0B3E024-B628-4676-B378-815316AEE902}" destId="{BC5209B0-FAED-4A68-BF46-C1DB2A55DDD6}" srcOrd="0" destOrd="0" parTransId="{975BEDB4-4D51-4A7D-89E8-98BA190AC8DC}" sibTransId="{CEEED05D-C8C6-4066-9CD0-C53073D94F67}"/>
    <dgm:cxn modelId="{292BE377-5788-4B6C-9DD5-39EDBBDF3F58}" type="presOf" srcId="{5350B624-6C7F-4742-AC15-D85C127CECEE}" destId="{30715F34-6D60-4FDB-BA8B-7DFEE4976B4A}" srcOrd="1" destOrd="0" presId="urn:microsoft.com/office/officeart/2005/8/layout/list1"/>
    <dgm:cxn modelId="{0A2388AD-DDC9-444B-BBFF-AA8B6FEEAAF3}" type="presOf" srcId="{5350B624-6C7F-4742-AC15-D85C127CECEE}" destId="{C0ACC9DE-7B2E-4A93-A932-D2107DF91827}" srcOrd="0" destOrd="0" presId="urn:microsoft.com/office/officeart/2005/8/layout/list1"/>
    <dgm:cxn modelId="{DA63C7B1-2225-48E7-AF19-95EAD4C99F4B}" type="presOf" srcId="{098EBA5F-FF03-415B-803A-6FDEA4C40FAE}" destId="{D2B4A1FA-5D47-4AC2-A62F-2BA99B931996}" srcOrd="0" destOrd="0" presId="urn:microsoft.com/office/officeart/2005/8/layout/list1"/>
    <dgm:cxn modelId="{2AFE4DB4-839D-4771-AC7C-DF5466D6DFB4}" srcId="{098EBA5F-FF03-415B-803A-6FDEA4C40FAE}" destId="{5350B624-6C7F-4742-AC15-D85C127CECEE}" srcOrd="0" destOrd="0" parTransId="{F149F008-1083-49F8-A07D-D22C84933CB4}" sibTransId="{B1480B40-6A68-4AAF-9726-3C0909FB2936}"/>
    <dgm:cxn modelId="{939A41B5-9518-4CF9-AE20-210100D7EB27}" srcId="{D0B3E024-B628-4676-B378-815316AEE902}" destId="{2CBE14D8-B994-47BE-AC30-F668F05DF1BC}" srcOrd="1" destOrd="0" parTransId="{26BBDDD3-352E-4A32-9483-3AD5B0B2CCAD}" sibTransId="{1FBF13E5-9772-4E99-849F-1335F4363555}"/>
    <dgm:cxn modelId="{479B1BC4-6B14-4D22-8A5D-2766710EADCD}" type="presOf" srcId="{A1B945EC-883C-4BCD-959C-55E0F29CE765}" destId="{A0A0A2B9-2A18-47B8-9BE7-4451CAB72A04}" srcOrd="0" destOrd="0" presId="urn:microsoft.com/office/officeart/2005/8/layout/list1"/>
    <dgm:cxn modelId="{1B9B7EFC-DC7D-4EFB-930F-58276FA17D87}" srcId="{098EBA5F-FF03-415B-803A-6FDEA4C40FAE}" destId="{D0B3E024-B628-4676-B378-815316AEE902}" srcOrd="1" destOrd="0" parTransId="{81FA56AF-48E6-40B1-A1EA-B688CB3429A8}" sibTransId="{9FC9A184-B7FF-4568-96C2-E8A95F77C135}"/>
    <dgm:cxn modelId="{A093C4FF-729D-4370-889C-305EF4C8C9AF}" srcId="{5350B624-6C7F-4742-AC15-D85C127CECEE}" destId="{A1B945EC-883C-4BCD-959C-55E0F29CE765}" srcOrd="0" destOrd="0" parTransId="{5BA1361C-BDAF-4261-908E-C9D35F4264C8}" sibTransId="{F8D9A03C-EFDC-4F18-866E-1F4312568FDF}"/>
    <dgm:cxn modelId="{9E62E94E-A1EE-44D9-95B2-64956C300FE8}" type="presParOf" srcId="{D2B4A1FA-5D47-4AC2-A62F-2BA99B931996}" destId="{531AAD14-E2C3-491C-B421-8D215F6E5319}" srcOrd="0" destOrd="0" presId="urn:microsoft.com/office/officeart/2005/8/layout/list1"/>
    <dgm:cxn modelId="{FD0C81F0-3A08-4E66-A05A-E84379E2CC92}" type="presParOf" srcId="{531AAD14-E2C3-491C-B421-8D215F6E5319}" destId="{C0ACC9DE-7B2E-4A93-A932-D2107DF91827}" srcOrd="0" destOrd="0" presId="urn:microsoft.com/office/officeart/2005/8/layout/list1"/>
    <dgm:cxn modelId="{56951A6B-D1F1-4BF0-9B83-90F7FFDD9365}" type="presParOf" srcId="{531AAD14-E2C3-491C-B421-8D215F6E5319}" destId="{30715F34-6D60-4FDB-BA8B-7DFEE4976B4A}" srcOrd="1" destOrd="0" presId="urn:microsoft.com/office/officeart/2005/8/layout/list1"/>
    <dgm:cxn modelId="{B9C943DC-6144-4CB2-83F5-C60E184AF3A6}" type="presParOf" srcId="{D2B4A1FA-5D47-4AC2-A62F-2BA99B931996}" destId="{3DA46D1E-4C8A-4A1B-B426-251664C66942}" srcOrd="1" destOrd="0" presId="urn:microsoft.com/office/officeart/2005/8/layout/list1"/>
    <dgm:cxn modelId="{31B2B4A7-D09B-4C9A-B385-5D5FEF38FAC7}" type="presParOf" srcId="{D2B4A1FA-5D47-4AC2-A62F-2BA99B931996}" destId="{A0A0A2B9-2A18-47B8-9BE7-4451CAB72A04}" srcOrd="2" destOrd="0" presId="urn:microsoft.com/office/officeart/2005/8/layout/list1"/>
    <dgm:cxn modelId="{E456DDD9-B46C-4B46-9294-98564D7C2196}" type="presParOf" srcId="{D2B4A1FA-5D47-4AC2-A62F-2BA99B931996}" destId="{8AE7BFE4-2E7A-4701-A7B0-27B5055D4BF6}" srcOrd="3" destOrd="0" presId="urn:microsoft.com/office/officeart/2005/8/layout/list1"/>
    <dgm:cxn modelId="{7F068A1C-3302-4F5E-9778-F9EB797E0B3F}" type="presParOf" srcId="{D2B4A1FA-5D47-4AC2-A62F-2BA99B931996}" destId="{DD2FD5D5-1BFC-4A5C-ADC2-DE379786E9DB}" srcOrd="4" destOrd="0" presId="urn:microsoft.com/office/officeart/2005/8/layout/list1"/>
    <dgm:cxn modelId="{38FE04EF-5CED-43EB-8487-649547E648F5}" type="presParOf" srcId="{DD2FD5D5-1BFC-4A5C-ADC2-DE379786E9DB}" destId="{3508759D-512E-44B7-A668-3176232AD1F8}" srcOrd="0" destOrd="0" presId="urn:microsoft.com/office/officeart/2005/8/layout/list1"/>
    <dgm:cxn modelId="{496F23AC-4EFD-49D8-BDFC-3FCF11AF64C7}" type="presParOf" srcId="{DD2FD5D5-1BFC-4A5C-ADC2-DE379786E9DB}" destId="{1613758C-57F6-4FD7-9D08-F5A9052A42E4}" srcOrd="1" destOrd="0" presId="urn:microsoft.com/office/officeart/2005/8/layout/list1"/>
    <dgm:cxn modelId="{6F04909C-66E3-4C18-B77F-5B64F13E4434}" type="presParOf" srcId="{D2B4A1FA-5D47-4AC2-A62F-2BA99B931996}" destId="{75949374-0C54-448B-A1AA-C8C367BB2BCD}" srcOrd="5" destOrd="0" presId="urn:microsoft.com/office/officeart/2005/8/layout/list1"/>
    <dgm:cxn modelId="{26078144-528F-4883-9208-43852C59EA1B}" type="presParOf" srcId="{D2B4A1FA-5D47-4AC2-A62F-2BA99B931996}" destId="{BB671F8E-A708-4D60-9A06-4C09506579F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5FEB76-CED2-4FEC-8842-8B6CCE1E1557}"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6D49A2E-B8BD-4EB3-B4BF-B9F8B065E1B2}">
      <dgm:prSet/>
      <dgm:spPr/>
      <dgm:t>
        <a:bodyPr/>
        <a:lstStyle/>
        <a:p>
          <a:pPr>
            <a:lnSpc>
              <a:spcPct val="100000"/>
            </a:lnSpc>
            <a:defRPr b="1"/>
          </a:pPr>
          <a:r>
            <a:rPr lang="en-US" dirty="0"/>
            <a:t>Experimental  </a:t>
          </a:r>
          <a:r>
            <a:rPr lang="en-US" dirty="0">
              <a:sym typeface="Wingdings" panose="05000000000000000000" pitchFamily="2" charset="2"/>
            </a:rPr>
            <a:t></a:t>
          </a:r>
          <a:r>
            <a:rPr lang="en-US" dirty="0"/>
            <a:t> Project Loom</a:t>
          </a:r>
        </a:p>
      </dgm:t>
    </dgm:pt>
    <dgm:pt modelId="{5079A0A4-86E8-4C3B-9589-1973A0301BBF}" type="parTrans" cxnId="{427136DB-15DB-4559-B2C1-7B6AF83EE128}">
      <dgm:prSet/>
      <dgm:spPr/>
      <dgm:t>
        <a:bodyPr/>
        <a:lstStyle/>
        <a:p>
          <a:endParaRPr lang="en-US"/>
        </a:p>
      </dgm:t>
    </dgm:pt>
    <dgm:pt modelId="{CD97F7A5-6A09-416E-A3DB-BB6F41C938DE}" type="sibTrans" cxnId="{427136DB-15DB-4559-B2C1-7B6AF83EE128}">
      <dgm:prSet/>
      <dgm:spPr/>
      <dgm:t>
        <a:bodyPr/>
        <a:lstStyle/>
        <a:p>
          <a:endParaRPr lang="en-US"/>
        </a:p>
      </dgm:t>
    </dgm:pt>
    <dgm:pt modelId="{B0FE4CD2-A873-4A47-825C-0A71A6349300}">
      <dgm:prSet/>
      <dgm:spPr/>
      <dgm:t>
        <a:bodyPr/>
        <a:lstStyle/>
        <a:p>
          <a:pPr>
            <a:lnSpc>
              <a:spcPct val="100000"/>
            </a:lnSpc>
            <a:defRPr b="1"/>
          </a:pPr>
          <a:r>
            <a:rPr lang="en-US" dirty="0"/>
            <a:t>Simple to implement in code</a:t>
          </a:r>
        </a:p>
      </dgm:t>
    </dgm:pt>
    <dgm:pt modelId="{5C93C2B0-5FD0-48DC-A2FB-87981849F1E6}" type="parTrans" cxnId="{39AE3804-8842-42B7-82CB-B3CF5DF89FFD}">
      <dgm:prSet/>
      <dgm:spPr/>
      <dgm:t>
        <a:bodyPr/>
        <a:lstStyle/>
        <a:p>
          <a:endParaRPr lang="en-US"/>
        </a:p>
      </dgm:t>
    </dgm:pt>
    <dgm:pt modelId="{58A10B07-722D-4382-9C07-1DF710B344CA}" type="sibTrans" cxnId="{39AE3804-8842-42B7-82CB-B3CF5DF89FFD}">
      <dgm:prSet/>
      <dgm:spPr/>
      <dgm:t>
        <a:bodyPr/>
        <a:lstStyle/>
        <a:p>
          <a:endParaRPr lang="en-US"/>
        </a:p>
      </dgm:t>
    </dgm:pt>
    <dgm:pt modelId="{35810BE2-2802-4642-A94E-B68C3C7E3AA7}">
      <dgm:prSet/>
      <dgm:spPr/>
      <dgm:t>
        <a:bodyPr/>
        <a:lstStyle/>
        <a:p>
          <a:pPr>
            <a:lnSpc>
              <a:spcPct val="100000"/>
            </a:lnSpc>
            <a:defRPr b="1"/>
          </a:pPr>
          <a:r>
            <a:rPr lang="en-US"/>
            <a:t>Scheduling done by the JVM</a:t>
          </a:r>
        </a:p>
      </dgm:t>
    </dgm:pt>
    <dgm:pt modelId="{CE63F215-4E99-4AA7-8015-DC7408760164}" type="parTrans" cxnId="{33B07CB9-E301-45D7-9F4D-2175C401EEE4}">
      <dgm:prSet/>
      <dgm:spPr/>
      <dgm:t>
        <a:bodyPr/>
        <a:lstStyle/>
        <a:p>
          <a:endParaRPr lang="en-US"/>
        </a:p>
      </dgm:t>
    </dgm:pt>
    <dgm:pt modelId="{C43E69B2-C192-4FFA-9D77-D9F2164BAAC1}" type="sibTrans" cxnId="{33B07CB9-E301-45D7-9F4D-2175C401EEE4}">
      <dgm:prSet/>
      <dgm:spPr/>
      <dgm:t>
        <a:bodyPr/>
        <a:lstStyle/>
        <a:p>
          <a:endParaRPr lang="en-US"/>
        </a:p>
      </dgm:t>
    </dgm:pt>
    <dgm:pt modelId="{A94EF750-8F2F-435E-9C55-767CB32DD64A}" type="pres">
      <dgm:prSet presAssocID="{AA5FEB76-CED2-4FEC-8842-8B6CCE1E1557}" presName="root" presStyleCnt="0">
        <dgm:presLayoutVars>
          <dgm:dir/>
          <dgm:resizeHandles val="exact"/>
        </dgm:presLayoutVars>
      </dgm:prSet>
      <dgm:spPr/>
    </dgm:pt>
    <dgm:pt modelId="{E8628673-4619-4E69-BC52-E55473CC69CD}" type="pres">
      <dgm:prSet presAssocID="{16D49A2E-B8BD-4EB3-B4BF-B9F8B065E1B2}" presName="compNode" presStyleCnt="0"/>
      <dgm:spPr/>
    </dgm:pt>
    <dgm:pt modelId="{9D698A99-EF69-48E7-8B54-D7EFCC2C9EA7}" type="pres">
      <dgm:prSet presAssocID="{16D49A2E-B8BD-4EB3-B4BF-B9F8B065E1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4770ACA8-8D68-4107-9A9D-A53CB8641BE0}" type="pres">
      <dgm:prSet presAssocID="{16D49A2E-B8BD-4EB3-B4BF-B9F8B065E1B2}" presName="iconSpace" presStyleCnt="0"/>
      <dgm:spPr/>
    </dgm:pt>
    <dgm:pt modelId="{C480D37D-E315-4602-9156-1FC4381F8F41}" type="pres">
      <dgm:prSet presAssocID="{16D49A2E-B8BD-4EB3-B4BF-B9F8B065E1B2}" presName="parTx" presStyleLbl="revTx" presStyleIdx="0" presStyleCnt="6">
        <dgm:presLayoutVars>
          <dgm:chMax val="0"/>
          <dgm:chPref val="0"/>
        </dgm:presLayoutVars>
      </dgm:prSet>
      <dgm:spPr/>
    </dgm:pt>
    <dgm:pt modelId="{DFAF9DD2-17B1-4E5C-8733-CBD9F9128750}" type="pres">
      <dgm:prSet presAssocID="{16D49A2E-B8BD-4EB3-B4BF-B9F8B065E1B2}" presName="txSpace" presStyleCnt="0"/>
      <dgm:spPr/>
    </dgm:pt>
    <dgm:pt modelId="{BD5042A1-34C3-48A4-A86A-6B1F5A880B34}" type="pres">
      <dgm:prSet presAssocID="{16D49A2E-B8BD-4EB3-B4BF-B9F8B065E1B2}" presName="desTx" presStyleLbl="revTx" presStyleIdx="1" presStyleCnt="6">
        <dgm:presLayoutVars/>
      </dgm:prSet>
      <dgm:spPr/>
    </dgm:pt>
    <dgm:pt modelId="{1573C66D-2A0A-4E9D-BDC8-65D7D9218555}" type="pres">
      <dgm:prSet presAssocID="{CD97F7A5-6A09-416E-A3DB-BB6F41C938DE}" presName="sibTrans" presStyleCnt="0"/>
      <dgm:spPr/>
    </dgm:pt>
    <dgm:pt modelId="{A60B0520-D9A8-4F36-9107-65D6CA9F8A8B}" type="pres">
      <dgm:prSet presAssocID="{B0FE4CD2-A873-4A47-825C-0A71A6349300}" presName="compNode" presStyleCnt="0"/>
      <dgm:spPr/>
    </dgm:pt>
    <dgm:pt modelId="{89EE73C4-64FE-4F5E-A63A-EAADA73B9ECD}" type="pres">
      <dgm:prSet presAssocID="{B0FE4CD2-A873-4A47-825C-0A71A634930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86A00F29-6D3E-40F0-AA79-DFD1A683FBE0}" type="pres">
      <dgm:prSet presAssocID="{B0FE4CD2-A873-4A47-825C-0A71A6349300}" presName="iconSpace" presStyleCnt="0"/>
      <dgm:spPr/>
    </dgm:pt>
    <dgm:pt modelId="{49A27375-1A7C-4DF4-A351-51A47875D234}" type="pres">
      <dgm:prSet presAssocID="{B0FE4CD2-A873-4A47-825C-0A71A6349300}" presName="parTx" presStyleLbl="revTx" presStyleIdx="2" presStyleCnt="6">
        <dgm:presLayoutVars>
          <dgm:chMax val="0"/>
          <dgm:chPref val="0"/>
        </dgm:presLayoutVars>
      </dgm:prSet>
      <dgm:spPr/>
    </dgm:pt>
    <dgm:pt modelId="{6A7F5776-F36B-4DC7-B528-73BD6B870FA9}" type="pres">
      <dgm:prSet presAssocID="{B0FE4CD2-A873-4A47-825C-0A71A6349300}" presName="txSpace" presStyleCnt="0"/>
      <dgm:spPr/>
    </dgm:pt>
    <dgm:pt modelId="{99648D4C-8CBE-4E80-95EE-47A811D07AEC}" type="pres">
      <dgm:prSet presAssocID="{B0FE4CD2-A873-4A47-825C-0A71A6349300}" presName="desTx" presStyleLbl="revTx" presStyleIdx="3" presStyleCnt="6">
        <dgm:presLayoutVars/>
      </dgm:prSet>
      <dgm:spPr/>
    </dgm:pt>
    <dgm:pt modelId="{08A856A3-ACDD-4F2B-B14B-AC0F71CCE70A}" type="pres">
      <dgm:prSet presAssocID="{58A10B07-722D-4382-9C07-1DF710B344CA}" presName="sibTrans" presStyleCnt="0"/>
      <dgm:spPr/>
    </dgm:pt>
    <dgm:pt modelId="{FB1843A2-E290-4B29-AA70-62086A352856}" type="pres">
      <dgm:prSet presAssocID="{35810BE2-2802-4642-A94E-B68C3C7E3AA7}" presName="compNode" presStyleCnt="0"/>
      <dgm:spPr/>
    </dgm:pt>
    <dgm:pt modelId="{1F9BCD14-B692-4303-AF8D-AC94CC31874F}" type="pres">
      <dgm:prSet presAssocID="{35810BE2-2802-4642-A94E-B68C3C7E3A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ADD7EEB8-CC40-428E-AD8B-496194C5FD77}" type="pres">
      <dgm:prSet presAssocID="{35810BE2-2802-4642-A94E-B68C3C7E3AA7}" presName="iconSpace" presStyleCnt="0"/>
      <dgm:spPr/>
    </dgm:pt>
    <dgm:pt modelId="{2D248CB7-3CC4-4D9E-B1F7-4C024D30CB14}" type="pres">
      <dgm:prSet presAssocID="{35810BE2-2802-4642-A94E-B68C3C7E3AA7}" presName="parTx" presStyleLbl="revTx" presStyleIdx="4" presStyleCnt="6">
        <dgm:presLayoutVars>
          <dgm:chMax val="0"/>
          <dgm:chPref val="0"/>
        </dgm:presLayoutVars>
      </dgm:prSet>
      <dgm:spPr/>
    </dgm:pt>
    <dgm:pt modelId="{9B32B403-C5AF-4406-AE31-6955E43DB314}" type="pres">
      <dgm:prSet presAssocID="{35810BE2-2802-4642-A94E-B68C3C7E3AA7}" presName="txSpace" presStyleCnt="0"/>
      <dgm:spPr/>
    </dgm:pt>
    <dgm:pt modelId="{088FDB4A-BCAA-488D-BC72-3D48B4DFBD1A}" type="pres">
      <dgm:prSet presAssocID="{35810BE2-2802-4642-A94E-B68C3C7E3AA7}" presName="desTx" presStyleLbl="revTx" presStyleIdx="5" presStyleCnt="6">
        <dgm:presLayoutVars/>
      </dgm:prSet>
      <dgm:spPr/>
    </dgm:pt>
  </dgm:ptLst>
  <dgm:cxnLst>
    <dgm:cxn modelId="{39AE3804-8842-42B7-82CB-B3CF5DF89FFD}" srcId="{AA5FEB76-CED2-4FEC-8842-8B6CCE1E1557}" destId="{B0FE4CD2-A873-4A47-825C-0A71A6349300}" srcOrd="1" destOrd="0" parTransId="{5C93C2B0-5FD0-48DC-A2FB-87981849F1E6}" sibTransId="{58A10B07-722D-4382-9C07-1DF710B344CA}"/>
    <dgm:cxn modelId="{98BE8817-EE6A-4679-9F4F-47F175E35E4B}" type="presOf" srcId="{B0FE4CD2-A873-4A47-825C-0A71A6349300}" destId="{49A27375-1A7C-4DF4-A351-51A47875D234}" srcOrd="0" destOrd="0" presId="urn:microsoft.com/office/officeart/2018/5/layout/CenteredIconLabelDescriptionList"/>
    <dgm:cxn modelId="{4988DE2C-2396-4D80-8415-3B7957CAFC7C}" type="presOf" srcId="{35810BE2-2802-4642-A94E-B68C3C7E3AA7}" destId="{2D248CB7-3CC4-4D9E-B1F7-4C024D30CB14}" srcOrd="0" destOrd="0" presId="urn:microsoft.com/office/officeart/2018/5/layout/CenteredIconLabelDescriptionList"/>
    <dgm:cxn modelId="{4322DE7D-DABE-487D-BCFF-AB4AFB544858}" type="presOf" srcId="{AA5FEB76-CED2-4FEC-8842-8B6CCE1E1557}" destId="{A94EF750-8F2F-435E-9C55-767CB32DD64A}" srcOrd="0" destOrd="0" presId="urn:microsoft.com/office/officeart/2018/5/layout/CenteredIconLabelDescriptionList"/>
    <dgm:cxn modelId="{161C0580-773D-4031-8684-6B5183F33451}" type="presOf" srcId="{16D49A2E-B8BD-4EB3-B4BF-B9F8B065E1B2}" destId="{C480D37D-E315-4602-9156-1FC4381F8F41}" srcOrd="0" destOrd="0" presId="urn:microsoft.com/office/officeart/2018/5/layout/CenteredIconLabelDescriptionList"/>
    <dgm:cxn modelId="{33B07CB9-E301-45D7-9F4D-2175C401EEE4}" srcId="{AA5FEB76-CED2-4FEC-8842-8B6CCE1E1557}" destId="{35810BE2-2802-4642-A94E-B68C3C7E3AA7}" srcOrd="2" destOrd="0" parTransId="{CE63F215-4E99-4AA7-8015-DC7408760164}" sibTransId="{C43E69B2-C192-4FFA-9D77-D9F2164BAAC1}"/>
    <dgm:cxn modelId="{427136DB-15DB-4559-B2C1-7B6AF83EE128}" srcId="{AA5FEB76-CED2-4FEC-8842-8B6CCE1E1557}" destId="{16D49A2E-B8BD-4EB3-B4BF-B9F8B065E1B2}" srcOrd="0" destOrd="0" parTransId="{5079A0A4-86E8-4C3B-9589-1973A0301BBF}" sibTransId="{CD97F7A5-6A09-416E-A3DB-BB6F41C938DE}"/>
    <dgm:cxn modelId="{AB433E99-4352-43F9-8D12-7189F4B2FB4B}" type="presParOf" srcId="{A94EF750-8F2F-435E-9C55-767CB32DD64A}" destId="{E8628673-4619-4E69-BC52-E55473CC69CD}" srcOrd="0" destOrd="0" presId="urn:microsoft.com/office/officeart/2018/5/layout/CenteredIconLabelDescriptionList"/>
    <dgm:cxn modelId="{D081A2E7-F6D4-427B-BC15-D0878D064518}" type="presParOf" srcId="{E8628673-4619-4E69-BC52-E55473CC69CD}" destId="{9D698A99-EF69-48E7-8B54-D7EFCC2C9EA7}" srcOrd="0" destOrd="0" presId="urn:microsoft.com/office/officeart/2018/5/layout/CenteredIconLabelDescriptionList"/>
    <dgm:cxn modelId="{86AAA262-713A-474D-B564-8187C69C93DF}" type="presParOf" srcId="{E8628673-4619-4E69-BC52-E55473CC69CD}" destId="{4770ACA8-8D68-4107-9A9D-A53CB8641BE0}" srcOrd="1" destOrd="0" presId="urn:microsoft.com/office/officeart/2018/5/layout/CenteredIconLabelDescriptionList"/>
    <dgm:cxn modelId="{6CC6AC42-8C5D-406E-B6D3-7374067D3F5D}" type="presParOf" srcId="{E8628673-4619-4E69-BC52-E55473CC69CD}" destId="{C480D37D-E315-4602-9156-1FC4381F8F41}" srcOrd="2" destOrd="0" presId="urn:microsoft.com/office/officeart/2018/5/layout/CenteredIconLabelDescriptionList"/>
    <dgm:cxn modelId="{1FB7920C-03C4-417A-9747-B5E70A66A6F5}" type="presParOf" srcId="{E8628673-4619-4E69-BC52-E55473CC69CD}" destId="{DFAF9DD2-17B1-4E5C-8733-CBD9F9128750}" srcOrd="3" destOrd="0" presId="urn:microsoft.com/office/officeart/2018/5/layout/CenteredIconLabelDescriptionList"/>
    <dgm:cxn modelId="{4F571166-3632-4D56-B706-7CF0073C1092}" type="presParOf" srcId="{E8628673-4619-4E69-BC52-E55473CC69CD}" destId="{BD5042A1-34C3-48A4-A86A-6B1F5A880B34}" srcOrd="4" destOrd="0" presId="urn:microsoft.com/office/officeart/2018/5/layout/CenteredIconLabelDescriptionList"/>
    <dgm:cxn modelId="{0276570E-D504-4ACD-B8F3-CB6623432D67}" type="presParOf" srcId="{A94EF750-8F2F-435E-9C55-767CB32DD64A}" destId="{1573C66D-2A0A-4E9D-BDC8-65D7D9218555}" srcOrd="1" destOrd="0" presId="urn:microsoft.com/office/officeart/2018/5/layout/CenteredIconLabelDescriptionList"/>
    <dgm:cxn modelId="{864827B2-334F-4598-A9CD-EB0DFE94A143}" type="presParOf" srcId="{A94EF750-8F2F-435E-9C55-767CB32DD64A}" destId="{A60B0520-D9A8-4F36-9107-65D6CA9F8A8B}" srcOrd="2" destOrd="0" presId="urn:microsoft.com/office/officeart/2018/5/layout/CenteredIconLabelDescriptionList"/>
    <dgm:cxn modelId="{4F76A888-082D-4C2B-A863-14FDE99D7DAE}" type="presParOf" srcId="{A60B0520-D9A8-4F36-9107-65D6CA9F8A8B}" destId="{89EE73C4-64FE-4F5E-A63A-EAADA73B9ECD}" srcOrd="0" destOrd="0" presId="urn:microsoft.com/office/officeart/2018/5/layout/CenteredIconLabelDescriptionList"/>
    <dgm:cxn modelId="{6DC9A27C-5BE7-4437-9956-8865A64D21A6}" type="presParOf" srcId="{A60B0520-D9A8-4F36-9107-65D6CA9F8A8B}" destId="{86A00F29-6D3E-40F0-AA79-DFD1A683FBE0}" srcOrd="1" destOrd="0" presId="urn:microsoft.com/office/officeart/2018/5/layout/CenteredIconLabelDescriptionList"/>
    <dgm:cxn modelId="{5FFEE579-0DDA-440A-AE3B-05AEBDD98632}" type="presParOf" srcId="{A60B0520-D9A8-4F36-9107-65D6CA9F8A8B}" destId="{49A27375-1A7C-4DF4-A351-51A47875D234}" srcOrd="2" destOrd="0" presId="urn:microsoft.com/office/officeart/2018/5/layout/CenteredIconLabelDescriptionList"/>
    <dgm:cxn modelId="{825E89CE-E400-44F0-9B93-0F5EE1624F20}" type="presParOf" srcId="{A60B0520-D9A8-4F36-9107-65D6CA9F8A8B}" destId="{6A7F5776-F36B-4DC7-B528-73BD6B870FA9}" srcOrd="3" destOrd="0" presId="urn:microsoft.com/office/officeart/2018/5/layout/CenteredIconLabelDescriptionList"/>
    <dgm:cxn modelId="{BD6F2E43-CA5B-4051-934B-F5A0757ABD69}" type="presParOf" srcId="{A60B0520-D9A8-4F36-9107-65D6CA9F8A8B}" destId="{99648D4C-8CBE-4E80-95EE-47A811D07AEC}" srcOrd="4" destOrd="0" presId="urn:microsoft.com/office/officeart/2018/5/layout/CenteredIconLabelDescriptionList"/>
    <dgm:cxn modelId="{CCC98FA4-380D-4A83-A431-E29F2A1C47AD}" type="presParOf" srcId="{A94EF750-8F2F-435E-9C55-767CB32DD64A}" destId="{08A856A3-ACDD-4F2B-B14B-AC0F71CCE70A}" srcOrd="3" destOrd="0" presId="urn:microsoft.com/office/officeart/2018/5/layout/CenteredIconLabelDescriptionList"/>
    <dgm:cxn modelId="{7E467722-191A-4576-956F-CC40F5531224}" type="presParOf" srcId="{A94EF750-8F2F-435E-9C55-767CB32DD64A}" destId="{FB1843A2-E290-4B29-AA70-62086A352856}" srcOrd="4" destOrd="0" presId="urn:microsoft.com/office/officeart/2018/5/layout/CenteredIconLabelDescriptionList"/>
    <dgm:cxn modelId="{AC47CD0D-3C51-4C1B-9EAD-B60244BB16E7}" type="presParOf" srcId="{FB1843A2-E290-4B29-AA70-62086A352856}" destId="{1F9BCD14-B692-4303-AF8D-AC94CC31874F}" srcOrd="0" destOrd="0" presId="urn:microsoft.com/office/officeart/2018/5/layout/CenteredIconLabelDescriptionList"/>
    <dgm:cxn modelId="{411EB45D-E0B7-472F-8EDD-93425870151A}" type="presParOf" srcId="{FB1843A2-E290-4B29-AA70-62086A352856}" destId="{ADD7EEB8-CC40-428E-AD8B-496194C5FD77}" srcOrd="1" destOrd="0" presId="urn:microsoft.com/office/officeart/2018/5/layout/CenteredIconLabelDescriptionList"/>
    <dgm:cxn modelId="{E74A91FA-FDBF-4EFC-97AC-81FA06E648B0}" type="presParOf" srcId="{FB1843A2-E290-4B29-AA70-62086A352856}" destId="{2D248CB7-3CC4-4D9E-B1F7-4C024D30CB14}" srcOrd="2" destOrd="0" presId="urn:microsoft.com/office/officeart/2018/5/layout/CenteredIconLabelDescriptionList"/>
    <dgm:cxn modelId="{60817DA0-2DF6-4146-90EE-8BF8ABCFAD96}" type="presParOf" srcId="{FB1843A2-E290-4B29-AA70-62086A352856}" destId="{9B32B403-C5AF-4406-AE31-6955E43DB314}" srcOrd="3" destOrd="0" presId="urn:microsoft.com/office/officeart/2018/5/layout/CenteredIconLabelDescriptionList"/>
    <dgm:cxn modelId="{1F6D3F4D-300E-4AE0-B94A-135B0C625AA7}" type="presParOf" srcId="{FB1843A2-E290-4B29-AA70-62086A352856}" destId="{088FDB4A-BCAA-488D-BC72-3D48B4DFBD1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148915-F52A-4760-B552-69B488D4FBC4}" type="doc">
      <dgm:prSet loTypeId="urn:microsoft.com/office/officeart/2018/5/layout/IconCircleLabelList" loCatId="icon" qsTypeId="urn:microsoft.com/office/officeart/2005/8/quickstyle/simple1" qsCatId="simple" csTypeId="urn:microsoft.com/office/officeart/2018/5/colors/Iconchunking_coloredtext_accent3_2" csCatId="accent3" phldr="1"/>
      <dgm:spPr/>
      <dgm:t>
        <a:bodyPr/>
        <a:lstStyle/>
        <a:p>
          <a:endParaRPr lang="en-US"/>
        </a:p>
      </dgm:t>
    </dgm:pt>
    <dgm:pt modelId="{421BC29B-8AF2-4633-8A4D-5F3816BFC8A1}">
      <dgm:prSet/>
      <dgm:spPr/>
      <dgm:t>
        <a:bodyPr/>
        <a:lstStyle/>
        <a:p>
          <a:pPr>
            <a:defRPr cap="all"/>
          </a:pPr>
          <a:r>
            <a:rPr lang="en-US"/>
            <a:t>A simple implementation of a multi-threaded server</a:t>
          </a:r>
        </a:p>
      </dgm:t>
    </dgm:pt>
    <dgm:pt modelId="{D70EB6F2-3325-452A-83E3-C18572EBC5D8}" type="parTrans" cxnId="{4A367338-F79D-44F9-BFA0-89309667C97E}">
      <dgm:prSet/>
      <dgm:spPr/>
      <dgm:t>
        <a:bodyPr/>
        <a:lstStyle/>
        <a:p>
          <a:endParaRPr lang="en-US"/>
        </a:p>
      </dgm:t>
    </dgm:pt>
    <dgm:pt modelId="{8161842F-EE74-4874-9715-2DAD899CCFD1}" type="sibTrans" cxnId="{4A367338-F79D-44F9-BFA0-89309667C97E}">
      <dgm:prSet/>
      <dgm:spPr/>
      <dgm:t>
        <a:bodyPr/>
        <a:lstStyle/>
        <a:p>
          <a:endParaRPr lang="en-US"/>
        </a:p>
      </dgm:t>
    </dgm:pt>
    <dgm:pt modelId="{6AA2C399-1F6C-4410-9531-C75D36CB189C}">
      <dgm:prSet/>
      <dgm:spPr/>
      <dgm:t>
        <a:bodyPr/>
        <a:lstStyle/>
        <a:p>
          <a:pPr>
            <a:defRPr cap="all"/>
          </a:pPr>
          <a:r>
            <a:rPr lang="en-US"/>
            <a:t>Thread-per request model</a:t>
          </a:r>
        </a:p>
      </dgm:t>
    </dgm:pt>
    <dgm:pt modelId="{E577517A-196E-473E-BD9F-350171F525CF}" type="parTrans" cxnId="{D4567CC4-8961-40DD-BFBA-CF5858803595}">
      <dgm:prSet/>
      <dgm:spPr/>
      <dgm:t>
        <a:bodyPr/>
        <a:lstStyle/>
        <a:p>
          <a:endParaRPr lang="en-US"/>
        </a:p>
      </dgm:t>
    </dgm:pt>
    <dgm:pt modelId="{F00E43BD-EED7-4C7F-B5FB-4658DD725371}" type="sibTrans" cxnId="{D4567CC4-8961-40DD-BFBA-CF5858803595}">
      <dgm:prSet/>
      <dgm:spPr/>
      <dgm:t>
        <a:bodyPr/>
        <a:lstStyle/>
        <a:p>
          <a:endParaRPr lang="en-US"/>
        </a:p>
      </dgm:t>
    </dgm:pt>
    <dgm:pt modelId="{EF90F3F4-E636-4C52-94E8-4D3C71EB2E47}">
      <dgm:prSet/>
      <dgm:spPr/>
      <dgm:t>
        <a:bodyPr/>
        <a:lstStyle/>
        <a:p>
          <a:pPr>
            <a:defRPr cap="all"/>
          </a:pPr>
          <a:r>
            <a:rPr lang="en-US"/>
            <a:t>Storing the data</a:t>
          </a:r>
        </a:p>
      </dgm:t>
    </dgm:pt>
    <dgm:pt modelId="{44307A45-8EA8-49F4-AC23-CB9C593AC017}" type="parTrans" cxnId="{71D69B85-E24F-4055-8F40-9FB3D37D181B}">
      <dgm:prSet/>
      <dgm:spPr/>
      <dgm:t>
        <a:bodyPr/>
        <a:lstStyle/>
        <a:p>
          <a:endParaRPr lang="en-US"/>
        </a:p>
      </dgm:t>
    </dgm:pt>
    <dgm:pt modelId="{54386247-B102-4E5F-8F25-8EDF21A91A8B}" type="sibTrans" cxnId="{71D69B85-E24F-4055-8F40-9FB3D37D181B}">
      <dgm:prSet/>
      <dgm:spPr/>
      <dgm:t>
        <a:bodyPr/>
        <a:lstStyle/>
        <a:p>
          <a:endParaRPr lang="en-US"/>
        </a:p>
      </dgm:t>
    </dgm:pt>
    <dgm:pt modelId="{2757B3C0-3BC8-42EA-9AF8-FEE949959527}" type="pres">
      <dgm:prSet presAssocID="{F2148915-F52A-4760-B552-69B488D4FBC4}" presName="root" presStyleCnt="0">
        <dgm:presLayoutVars>
          <dgm:dir/>
          <dgm:resizeHandles val="exact"/>
        </dgm:presLayoutVars>
      </dgm:prSet>
      <dgm:spPr/>
    </dgm:pt>
    <dgm:pt modelId="{67CB442C-AB6C-4C3E-ADB3-ABB5AED03C5D}" type="pres">
      <dgm:prSet presAssocID="{421BC29B-8AF2-4633-8A4D-5F3816BFC8A1}" presName="compNode" presStyleCnt="0"/>
      <dgm:spPr/>
    </dgm:pt>
    <dgm:pt modelId="{5E6D12F7-0CFD-4D4C-BCBF-F67BD429FAE8}" type="pres">
      <dgm:prSet presAssocID="{421BC29B-8AF2-4633-8A4D-5F3816BFC8A1}" presName="iconBgRect" presStyleLbl="bgShp" presStyleIdx="0" presStyleCnt="3"/>
      <dgm:spPr/>
    </dgm:pt>
    <dgm:pt modelId="{91527D9D-9919-4669-BF17-D4CFCEF7372B}" type="pres">
      <dgm:prSet presAssocID="{421BC29B-8AF2-4633-8A4D-5F3816BFC8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921218D-B7AB-4C7C-A6F9-F1116EE50AFA}" type="pres">
      <dgm:prSet presAssocID="{421BC29B-8AF2-4633-8A4D-5F3816BFC8A1}" presName="spaceRect" presStyleCnt="0"/>
      <dgm:spPr/>
    </dgm:pt>
    <dgm:pt modelId="{F57E3270-CFFC-45EB-963E-2DB0AB9688F6}" type="pres">
      <dgm:prSet presAssocID="{421BC29B-8AF2-4633-8A4D-5F3816BFC8A1}" presName="textRect" presStyleLbl="revTx" presStyleIdx="0" presStyleCnt="3">
        <dgm:presLayoutVars>
          <dgm:chMax val="1"/>
          <dgm:chPref val="1"/>
        </dgm:presLayoutVars>
      </dgm:prSet>
      <dgm:spPr/>
    </dgm:pt>
    <dgm:pt modelId="{BA4C178D-9159-42C2-8960-F7C44FA69129}" type="pres">
      <dgm:prSet presAssocID="{8161842F-EE74-4874-9715-2DAD899CCFD1}" presName="sibTrans" presStyleCnt="0"/>
      <dgm:spPr/>
    </dgm:pt>
    <dgm:pt modelId="{37533F7A-C8C0-48CB-BE9D-E580EF2A87F8}" type="pres">
      <dgm:prSet presAssocID="{6AA2C399-1F6C-4410-9531-C75D36CB189C}" presName="compNode" presStyleCnt="0"/>
      <dgm:spPr/>
    </dgm:pt>
    <dgm:pt modelId="{22F2C189-228D-4F18-AFFF-0425BBB702A6}" type="pres">
      <dgm:prSet presAssocID="{6AA2C399-1F6C-4410-9531-C75D36CB189C}" presName="iconBgRect" presStyleLbl="bgShp" presStyleIdx="1" presStyleCnt="3"/>
      <dgm:spPr/>
    </dgm:pt>
    <dgm:pt modelId="{16019457-CB75-4CCB-887E-3E47E426B248}" type="pres">
      <dgm:prSet presAssocID="{6AA2C399-1F6C-4410-9531-C75D36CB18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84AA9961-DE71-4CDA-B591-CB0261A5C05C}" type="pres">
      <dgm:prSet presAssocID="{6AA2C399-1F6C-4410-9531-C75D36CB189C}" presName="spaceRect" presStyleCnt="0"/>
      <dgm:spPr/>
    </dgm:pt>
    <dgm:pt modelId="{A5D7C067-41E1-4DB0-98AA-0549D45C1475}" type="pres">
      <dgm:prSet presAssocID="{6AA2C399-1F6C-4410-9531-C75D36CB189C}" presName="textRect" presStyleLbl="revTx" presStyleIdx="1" presStyleCnt="3">
        <dgm:presLayoutVars>
          <dgm:chMax val="1"/>
          <dgm:chPref val="1"/>
        </dgm:presLayoutVars>
      </dgm:prSet>
      <dgm:spPr/>
    </dgm:pt>
    <dgm:pt modelId="{38BDABFD-A6DA-4F9E-9331-6F2AD3233681}" type="pres">
      <dgm:prSet presAssocID="{F00E43BD-EED7-4C7F-B5FB-4658DD725371}" presName="sibTrans" presStyleCnt="0"/>
      <dgm:spPr/>
    </dgm:pt>
    <dgm:pt modelId="{9DC7B56C-E6E7-479B-9CCA-E7F293050ECF}" type="pres">
      <dgm:prSet presAssocID="{EF90F3F4-E636-4C52-94E8-4D3C71EB2E47}" presName="compNode" presStyleCnt="0"/>
      <dgm:spPr/>
    </dgm:pt>
    <dgm:pt modelId="{ABBDCEF2-D997-450C-9908-399B47B4CD71}" type="pres">
      <dgm:prSet presAssocID="{EF90F3F4-E636-4C52-94E8-4D3C71EB2E47}" presName="iconBgRect" presStyleLbl="bgShp" presStyleIdx="2" presStyleCnt="3"/>
      <dgm:spPr/>
    </dgm:pt>
    <dgm:pt modelId="{9729351E-6C2D-4140-8924-EE5477A1EF00}" type="pres">
      <dgm:prSet presAssocID="{EF90F3F4-E636-4C52-94E8-4D3C71EB2E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525552F6-BE6C-46B6-B35D-048AC3774174}" type="pres">
      <dgm:prSet presAssocID="{EF90F3F4-E636-4C52-94E8-4D3C71EB2E47}" presName="spaceRect" presStyleCnt="0"/>
      <dgm:spPr/>
    </dgm:pt>
    <dgm:pt modelId="{6CB5F751-0C49-4D78-996E-2FB3AD46D0A6}" type="pres">
      <dgm:prSet presAssocID="{EF90F3F4-E636-4C52-94E8-4D3C71EB2E47}" presName="textRect" presStyleLbl="revTx" presStyleIdx="2" presStyleCnt="3">
        <dgm:presLayoutVars>
          <dgm:chMax val="1"/>
          <dgm:chPref val="1"/>
        </dgm:presLayoutVars>
      </dgm:prSet>
      <dgm:spPr/>
    </dgm:pt>
  </dgm:ptLst>
  <dgm:cxnLst>
    <dgm:cxn modelId="{33746F34-DF61-4C13-9A0D-45EA3113C77E}" type="presOf" srcId="{F2148915-F52A-4760-B552-69B488D4FBC4}" destId="{2757B3C0-3BC8-42EA-9AF8-FEE949959527}" srcOrd="0" destOrd="0" presId="urn:microsoft.com/office/officeart/2018/5/layout/IconCircleLabelList"/>
    <dgm:cxn modelId="{4A367338-F79D-44F9-BFA0-89309667C97E}" srcId="{F2148915-F52A-4760-B552-69B488D4FBC4}" destId="{421BC29B-8AF2-4633-8A4D-5F3816BFC8A1}" srcOrd="0" destOrd="0" parTransId="{D70EB6F2-3325-452A-83E3-C18572EBC5D8}" sibTransId="{8161842F-EE74-4874-9715-2DAD899CCFD1}"/>
    <dgm:cxn modelId="{EA3E454A-652B-4A8D-A5DC-7957BB3E54D0}" type="presOf" srcId="{6AA2C399-1F6C-4410-9531-C75D36CB189C}" destId="{A5D7C067-41E1-4DB0-98AA-0549D45C1475}" srcOrd="0" destOrd="0" presId="urn:microsoft.com/office/officeart/2018/5/layout/IconCircleLabelList"/>
    <dgm:cxn modelId="{71D69B85-E24F-4055-8F40-9FB3D37D181B}" srcId="{F2148915-F52A-4760-B552-69B488D4FBC4}" destId="{EF90F3F4-E636-4C52-94E8-4D3C71EB2E47}" srcOrd="2" destOrd="0" parTransId="{44307A45-8EA8-49F4-AC23-CB9C593AC017}" sibTransId="{54386247-B102-4E5F-8F25-8EDF21A91A8B}"/>
    <dgm:cxn modelId="{F672B2AB-18E8-4FC7-8917-836E1CC66DFE}" type="presOf" srcId="{421BC29B-8AF2-4633-8A4D-5F3816BFC8A1}" destId="{F57E3270-CFFC-45EB-963E-2DB0AB9688F6}" srcOrd="0" destOrd="0" presId="urn:microsoft.com/office/officeart/2018/5/layout/IconCircleLabelList"/>
    <dgm:cxn modelId="{D4567CC4-8961-40DD-BFBA-CF5858803595}" srcId="{F2148915-F52A-4760-B552-69B488D4FBC4}" destId="{6AA2C399-1F6C-4410-9531-C75D36CB189C}" srcOrd="1" destOrd="0" parTransId="{E577517A-196E-473E-BD9F-350171F525CF}" sibTransId="{F00E43BD-EED7-4C7F-B5FB-4658DD725371}"/>
    <dgm:cxn modelId="{D934AEC8-0EF2-4927-A4AE-E9F7BAC64702}" type="presOf" srcId="{EF90F3F4-E636-4C52-94E8-4D3C71EB2E47}" destId="{6CB5F751-0C49-4D78-996E-2FB3AD46D0A6}" srcOrd="0" destOrd="0" presId="urn:microsoft.com/office/officeart/2018/5/layout/IconCircleLabelList"/>
    <dgm:cxn modelId="{668C511F-0B79-45E2-B6FF-A6E9341B8BDA}" type="presParOf" srcId="{2757B3C0-3BC8-42EA-9AF8-FEE949959527}" destId="{67CB442C-AB6C-4C3E-ADB3-ABB5AED03C5D}" srcOrd="0" destOrd="0" presId="urn:microsoft.com/office/officeart/2018/5/layout/IconCircleLabelList"/>
    <dgm:cxn modelId="{9ADC0C41-2EAC-4AF9-AE29-7A46FFC26C3C}" type="presParOf" srcId="{67CB442C-AB6C-4C3E-ADB3-ABB5AED03C5D}" destId="{5E6D12F7-0CFD-4D4C-BCBF-F67BD429FAE8}" srcOrd="0" destOrd="0" presId="urn:microsoft.com/office/officeart/2018/5/layout/IconCircleLabelList"/>
    <dgm:cxn modelId="{49A09BAD-7D14-4471-BF8D-09B31FBC797A}" type="presParOf" srcId="{67CB442C-AB6C-4C3E-ADB3-ABB5AED03C5D}" destId="{91527D9D-9919-4669-BF17-D4CFCEF7372B}" srcOrd="1" destOrd="0" presId="urn:microsoft.com/office/officeart/2018/5/layout/IconCircleLabelList"/>
    <dgm:cxn modelId="{DE7EFC02-6407-4B42-A21D-A73A40ED0C83}" type="presParOf" srcId="{67CB442C-AB6C-4C3E-ADB3-ABB5AED03C5D}" destId="{9921218D-B7AB-4C7C-A6F9-F1116EE50AFA}" srcOrd="2" destOrd="0" presId="urn:microsoft.com/office/officeart/2018/5/layout/IconCircleLabelList"/>
    <dgm:cxn modelId="{D4B68A99-6E78-43E4-9E73-C529B1E5215B}" type="presParOf" srcId="{67CB442C-AB6C-4C3E-ADB3-ABB5AED03C5D}" destId="{F57E3270-CFFC-45EB-963E-2DB0AB9688F6}" srcOrd="3" destOrd="0" presId="urn:microsoft.com/office/officeart/2018/5/layout/IconCircleLabelList"/>
    <dgm:cxn modelId="{81FF7BF5-A211-44F1-B6A7-B554979C214E}" type="presParOf" srcId="{2757B3C0-3BC8-42EA-9AF8-FEE949959527}" destId="{BA4C178D-9159-42C2-8960-F7C44FA69129}" srcOrd="1" destOrd="0" presId="urn:microsoft.com/office/officeart/2018/5/layout/IconCircleLabelList"/>
    <dgm:cxn modelId="{880D1E0F-2E46-49F2-8438-B31DCE785D62}" type="presParOf" srcId="{2757B3C0-3BC8-42EA-9AF8-FEE949959527}" destId="{37533F7A-C8C0-48CB-BE9D-E580EF2A87F8}" srcOrd="2" destOrd="0" presId="urn:microsoft.com/office/officeart/2018/5/layout/IconCircleLabelList"/>
    <dgm:cxn modelId="{821EADDB-840C-4E53-B4F6-B70A55E3FE14}" type="presParOf" srcId="{37533F7A-C8C0-48CB-BE9D-E580EF2A87F8}" destId="{22F2C189-228D-4F18-AFFF-0425BBB702A6}" srcOrd="0" destOrd="0" presId="urn:microsoft.com/office/officeart/2018/5/layout/IconCircleLabelList"/>
    <dgm:cxn modelId="{4CD2015E-DBD8-4115-B929-84B2AF1C01D6}" type="presParOf" srcId="{37533F7A-C8C0-48CB-BE9D-E580EF2A87F8}" destId="{16019457-CB75-4CCB-887E-3E47E426B248}" srcOrd="1" destOrd="0" presId="urn:microsoft.com/office/officeart/2018/5/layout/IconCircleLabelList"/>
    <dgm:cxn modelId="{BD378A60-9E0E-4D1F-960E-FB6D7BE88B0C}" type="presParOf" srcId="{37533F7A-C8C0-48CB-BE9D-E580EF2A87F8}" destId="{84AA9961-DE71-4CDA-B591-CB0261A5C05C}" srcOrd="2" destOrd="0" presId="urn:microsoft.com/office/officeart/2018/5/layout/IconCircleLabelList"/>
    <dgm:cxn modelId="{EA53A960-6590-47A3-8532-B73E172DEE99}" type="presParOf" srcId="{37533F7A-C8C0-48CB-BE9D-E580EF2A87F8}" destId="{A5D7C067-41E1-4DB0-98AA-0549D45C1475}" srcOrd="3" destOrd="0" presId="urn:microsoft.com/office/officeart/2018/5/layout/IconCircleLabelList"/>
    <dgm:cxn modelId="{8A97D04D-AB85-4466-8F57-90CC8142870B}" type="presParOf" srcId="{2757B3C0-3BC8-42EA-9AF8-FEE949959527}" destId="{38BDABFD-A6DA-4F9E-9331-6F2AD3233681}" srcOrd="3" destOrd="0" presId="urn:microsoft.com/office/officeart/2018/5/layout/IconCircleLabelList"/>
    <dgm:cxn modelId="{C405E13E-EC18-4DDB-8C49-937CD92522E1}" type="presParOf" srcId="{2757B3C0-3BC8-42EA-9AF8-FEE949959527}" destId="{9DC7B56C-E6E7-479B-9CCA-E7F293050ECF}" srcOrd="4" destOrd="0" presId="urn:microsoft.com/office/officeart/2018/5/layout/IconCircleLabelList"/>
    <dgm:cxn modelId="{2B8B535D-0B6D-4085-952B-4FD3FB4E18C5}" type="presParOf" srcId="{9DC7B56C-E6E7-479B-9CCA-E7F293050ECF}" destId="{ABBDCEF2-D997-450C-9908-399B47B4CD71}" srcOrd="0" destOrd="0" presId="urn:microsoft.com/office/officeart/2018/5/layout/IconCircleLabelList"/>
    <dgm:cxn modelId="{C9B6013B-983E-40A8-99E3-A5E99AB49BAF}" type="presParOf" srcId="{9DC7B56C-E6E7-479B-9CCA-E7F293050ECF}" destId="{9729351E-6C2D-4140-8924-EE5477A1EF00}" srcOrd="1" destOrd="0" presId="urn:microsoft.com/office/officeart/2018/5/layout/IconCircleLabelList"/>
    <dgm:cxn modelId="{912CF1B5-12F4-4E26-BBA9-2D21E2D01125}" type="presParOf" srcId="{9DC7B56C-E6E7-479B-9CCA-E7F293050ECF}" destId="{525552F6-BE6C-46B6-B35D-048AC3774174}" srcOrd="2" destOrd="0" presId="urn:microsoft.com/office/officeart/2018/5/layout/IconCircleLabelList"/>
    <dgm:cxn modelId="{AA401D3F-38E3-454E-AF05-F4B734F87129}" type="presParOf" srcId="{9DC7B56C-E6E7-479B-9CCA-E7F293050ECF}" destId="{6CB5F751-0C49-4D78-996E-2FB3AD46D0A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C43342-3AB4-4844-8018-A8588B48532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3D34A0-2C66-4C4A-97A7-2CDAF725C566}">
      <dgm:prSet/>
      <dgm:spPr/>
      <dgm:t>
        <a:bodyPr/>
        <a:lstStyle/>
        <a:p>
          <a:pPr>
            <a:lnSpc>
              <a:spcPct val="100000"/>
            </a:lnSpc>
          </a:pPr>
          <a:r>
            <a:rPr lang="en-US"/>
            <a:t>process of controlling and coordinating computer memory </a:t>
          </a:r>
        </a:p>
      </dgm:t>
    </dgm:pt>
    <dgm:pt modelId="{1210CAFB-8774-4B30-802F-AAE98BE1FB10}" type="parTrans" cxnId="{2C9DB51F-A98B-4D87-9CE6-8E238902DB09}">
      <dgm:prSet/>
      <dgm:spPr/>
      <dgm:t>
        <a:bodyPr/>
        <a:lstStyle/>
        <a:p>
          <a:endParaRPr lang="en-US"/>
        </a:p>
      </dgm:t>
    </dgm:pt>
    <dgm:pt modelId="{261A21F3-3353-4716-A91A-79C2794E2172}" type="sibTrans" cxnId="{2C9DB51F-A98B-4D87-9CE6-8E238902DB09}">
      <dgm:prSet/>
      <dgm:spPr/>
      <dgm:t>
        <a:bodyPr/>
        <a:lstStyle/>
        <a:p>
          <a:endParaRPr lang="en-US"/>
        </a:p>
      </dgm:t>
    </dgm:pt>
    <dgm:pt modelId="{2E486FFA-EBBC-411C-AF87-9D01051C95BC}">
      <dgm:prSet/>
      <dgm:spPr/>
      <dgm:t>
        <a:bodyPr/>
        <a:lstStyle/>
        <a:p>
          <a:pPr>
            <a:lnSpc>
              <a:spcPct val="100000"/>
            </a:lnSpc>
          </a:pPr>
          <a:r>
            <a:rPr lang="en-US"/>
            <a:t>govern memory in an efficient manner </a:t>
          </a:r>
        </a:p>
      </dgm:t>
    </dgm:pt>
    <dgm:pt modelId="{D469197C-D429-4165-B685-D876FC7D4834}" type="parTrans" cxnId="{91052726-E18D-41FB-896D-8B0B18B96D12}">
      <dgm:prSet/>
      <dgm:spPr/>
      <dgm:t>
        <a:bodyPr/>
        <a:lstStyle/>
        <a:p>
          <a:endParaRPr lang="en-US"/>
        </a:p>
      </dgm:t>
    </dgm:pt>
    <dgm:pt modelId="{E21948CB-19C4-44E7-B14B-7A1CADFB3E63}" type="sibTrans" cxnId="{91052726-E18D-41FB-896D-8B0B18B96D12}">
      <dgm:prSet/>
      <dgm:spPr/>
      <dgm:t>
        <a:bodyPr/>
        <a:lstStyle/>
        <a:p>
          <a:endParaRPr lang="en-US"/>
        </a:p>
      </dgm:t>
    </dgm:pt>
    <dgm:pt modelId="{8D9FB562-EE7A-4FD2-A522-1F409FCA4911}">
      <dgm:prSet/>
      <dgm:spPr/>
      <dgm:t>
        <a:bodyPr/>
        <a:lstStyle/>
        <a:p>
          <a:pPr>
            <a:lnSpc>
              <a:spcPct val="100000"/>
            </a:lnSpc>
          </a:pPr>
          <a:r>
            <a:rPr lang="en-US"/>
            <a:t>improve overall system performance</a:t>
          </a:r>
        </a:p>
      </dgm:t>
    </dgm:pt>
    <dgm:pt modelId="{7665BFA9-37E8-4A19-973F-9AC50FC5AD73}" type="parTrans" cxnId="{8682DC40-99B1-4FD6-993A-BF28AC1E1D30}">
      <dgm:prSet/>
      <dgm:spPr/>
      <dgm:t>
        <a:bodyPr/>
        <a:lstStyle/>
        <a:p>
          <a:endParaRPr lang="en-US"/>
        </a:p>
      </dgm:t>
    </dgm:pt>
    <dgm:pt modelId="{2E106732-4994-46F1-BE93-515246736290}" type="sibTrans" cxnId="{8682DC40-99B1-4FD6-993A-BF28AC1E1D30}">
      <dgm:prSet/>
      <dgm:spPr/>
      <dgm:t>
        <a:bodyPr/>
        <a:lstStyle/>
        <a:p>
          <a:endParaRPr lang="en-US"/>
        </a:p>
      </dgm:t>
    </dgm:pt>
    <dgm:pt modelId="{0AB5217C-5C30-438E-B1EB-AB5B5B42E2D7}" type="pres">
      <dgm:prSet presAssocID="{47C43342-3AB4-4844-8018-A8588B485328}" presName="root" presStyleCnt="0">
        <dgm:presLayoutVars>
          <dgm:dir/>
          <dgm:resizeHandles val="exact"/>
        </dgm:presLayoutVars>
      </dgm:prSet>
      <dgm:spPr/>
    </dgm:pt>
    <dgm:pt modelId="{A9ADC4AC-18E7-4608-8C47-5FB5767299AC}" type="pres">
      <dgm:prSet presAssocID="{3D3D34A0-2C66-4C4A-97A7-2CDAF725C566}" presName="compNode" presStyleCnt="0"/>
      <dgm:spPr/>
    </dgm:pt>
    <dgm:pt modelId="{BC5EC84B-684F-4B91-B2AF-0659495D59E9}" type="pres">
      <dgm:prSet presAssocID="{3D3D34A0-2C66-4C4A-97A7-2CDAF725C566}" presName="bgRect" presStyleLbl="bgShp" presStyleIdx="0" presStyleCnt="3"/>
      <dgm:spPr/>
    </dgm:pt>
    <dgm:pt modelId="{0EA704E4-1326-4760-9B88-67141EA3B406}" type="pres">
      <dgm:prSet presAssocID="{3D3D34A0-2C66-4C4A-97A7-2CDAF725C5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CE415A56-11F3-4000-9569-8BE77A54DF4A}" type="pres">
      <dgm:prSet presAssocID="{3D3D34A0-2C66-4C4A-97A7-2CDAF725C566}" presName="spaceRect" presStyleCnt="0"/>
      <dgm:spPr/>
    </dgm:pt>
    <dgm:pt modelId="{36BDD5EB-294C-43CF-B3E2-E78617BEC26C}" type="pres">
      <dgm:prSet presAssocID="{3D3D34A0-2C66-4C4A-97A7-2CDAF725C566}" presName="parTx" presStyleLbl="revTx" presStyleIdx="0" presStyleCnt="3">
        <dgm:presLayoutVars>
          <dgm:chMax val="0"/>
          <dgm:chPref val="0"/>
        </dgm:presLayoutVars>
      </dgm:prSet>
      <dgm:spPr/>
    </dgm:pt>
    <dgm:pt modelId="{9EA0CA79-BFA2-47A7-903B-1AA74380ABDE}" type="pres">
      <dgm:prSet presAssocID="{261A21F3-3353-4716-A91A-79C2794E2172}" presName="sibTrans" presStyleCnt="0"/>
      <dgm:spPr/>
    </dgm:pt>
    <dgm:pt modelId="{F109F3E4-3C47-42CD-9392-8FB4F05446F9}" type="pres">
      <dgm:prSet presAssocID="{2E486FFA-EBBC-411C-AF87-9D01051C95BC}" presName="compNode" presStyleCnt="0"/>
      <dgm:spPr/>
    </dgm:pt>
    <dgm:pt modelId="{85846F08-535B-43C2-B06F-51459D88540D}" type="pres">
      <dgm:prSet presAssocID="{2E486FFA-EBBC-411C-AF87-9D01051C95BC}" presName="bgRect" presStyleLbl="bgShp" presStyleIdx="1" presStyleCnt="3"/>
      <dgm:spPr/>
    </dgm:pt>
    <dgm:pt modelId="{6F2B3CBC-99AB-4A7D-8891-8FDA7B96EF0B}" type="pres">
      <dgm:prSet presAssocID="{2E486FFA-EBBC-411C-AF87-9D01051C95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FA9A6031-6AC5-439C-B3B4-77930949D021}" type="pres">
      <dgm:prSet presAssocID="{2E486FFA-EBBC-411C-AF87-9D01051C95BC}" presName="spaceRect" presStyleCnt="0"/>
      <dgm:spPr/>
    </dgm:pt>
    <dgm:pt modelId="{ECFAD97D-EE8E-46F0-8D50-D3494806516F}" type="pres">
      <dgm:prSet presAssocID="{2E486FFA-EBBC-411C-AF87-9D01051C95BC}" presName="parTx" presStyleLbl="revTx" presStyleIdx="1" presStyleCnt="3">
        <dgm:presLayoutVars>
          <dgm:chMax val="0"/>
          <dgm:chPref val="0"/>
        </dgm:presLayoutVars>
      </dgm:prSet>
      <dgm:spPr/>
    </dgm:pt>
    <dgm:pt modelId="{F4029252-9201-42A8-AD9E-BA6AEEB69064}" type="pres">
      <dgm:prSet presAssocID="{E21948CB-19C4-44E7-B14B-7A1CADFB3E63}" presName="sibTrans" presStyleCnt="0"/>
      <dgm:spPr/>
    </dgm:pt>
    <dgm:pt modelId="{A21E7D22-D716-4F5C-8C63-0EDBFE33BC9F}" type="pres">
      <dgm:prSet presAssocID="{8D9FB562-EE7A-4FD2-A522-1F409FCA4911}" presName="compNode" presStyleCnt="0"/>
      <dgm:spPr/>
    </dgm:pt>
    <dgm:pt modelId="{14820ADE-D85C-4492-9397-D0D3C4308426}" type="pres">
      <dgm:prSet presAssocID="{8D9FB562-EE7A-4FD2-A522-1F409FCA4911}" presName="bgRect" presStyleLbl="bgShp" presStyleIdx="2" presStyleCnt="3"/>
      <dgm:spPr/>
    </dgm:pt>
    <dgm:pt modelId="{84029BD8-ED60-4F6D-95A2-304CB2BFCB6D}" type="pres">
      <dgm:prSet presAssocID="{8D9FB562-EE7A-4FD2-A522-1F409FCA49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A3FEAC38-7E75-4934-8C52-DF447575EAE9}" type="pres">
      <dgm:prSet presAssocID="{8D9FB562-EE7A-4FD2-A522-1F409FCA4911}" presName="spaceRect" presStyleCnt="0"/>
      <dgm:spPr/>
    </dgm:pt>
    <dgm:pt modelId="{854A6A85-453B-471A-A977-DBA304537D10}" type="pres">
      <dgm:prSet presAssocID="{8D9FB562-EE7A-4FD2-A522-1F409FCA4911}" presName="parTx" presStyleLbl="revTx" presStyleIdx="2" presStyleCnt="3">
        <dgm:presLayoutVars>
          <dgm:chMax val="0"/>
          <dgm:chPref val="0"/>
        </dgm:presLayoutVars>
      </dgm:prSet>
      <dgm:spPr/>
    </dgm:pt>
  </dgm:ptLst>
  <dgm:cxnLst>
    <dgm:cxn modelId="{C75D5508-8C2A-4DBD-800C-30A2FA278890}" type="presOf" srcId="{47C43342-3AB4-4844-8018-A8588B485328}" destId="{0AB5217C-5C30-438E-B1EB-AB5B5B42E2D7}" srcOrd="0" destOrd="0" presId="urn:microsoft.com/office/officeart/2018/2/layout/IconVerticalSolidList"/>
    <dgm:cxn modelId="{32F79A0A-2FCE-4789-9FB0-E486C9417264}" type="presOf" srcId="{8D9FB562-EE7A-4FD2-A522-1F409FCA4911}" destId="{854A6A85-453B-471A-A977-DBA304537D10}" srcOrd="0" destOrd="0" presId="urn:microsoft.com/office/officeart/2018/2/layout/IconVerticalSolidList"/>
    <dgm:cxn modelId="{2C9DB51F-A98B-4D87-9CE6-8E238902DB09}" srcId="{47C43342-3AB4-4844-8018-A8588B485328}" destId="{3D3D34A0-2C66-4C4A-97A7-2CDAF725C566}" srcOrd="0" destOrd="0" parTransId="{1210CAFB-8774-4B30-802F-AAE98BE1FB10}" sibTransId="{261A21F3-3353-4716-A91A-79C2794E2172}"/>
    <dgm:cxn modelId="{91052726-E18D-41FB-896D-8B0B18B96D12}" srcId="{47C43342-3AB4-4844-8018-A8588B485328}" destId="{2E486FFA-EBBC-411C-AF87-9D01051C95BC}" srcOrd="1" destOrd="0" parTransId="{D469197C-D429-4165-B685-D876FC7D4834}" sibTransId="{E21948CB-19C4-44E7-B14B-7A1CADFB3E63}"/>
    <dgm:cxn modelId="{81BC453E-6054-4BE7-97AA-35E1BF59F620}" type="presOf" srcId="{3D3D34A0-2C66-4C4A-97A7-2CDAF725C566}" destId="{36BDD5EB-294C-43CF-B3E2-E78617BEC26C}" srcOrd="0" destOrd="0" presId="urn:microsoft.com/office/officeart/2018/2/layout/IconVerticalSolidList"/>
    <dgm:cxn modelId="{8682DC40-99B1-4FD6-993A-BF28AC1E1D30}" srcId="{47C43342-3AB4-4844-8018-A8588B485328}" destId="{8D9FB562-EE7A-4FD2-A522-1F409FCA4911}" srcOrd="2" destOrd="0" parTransId="{7665BFA9-37E8-4A19-973F-9AC50FC5AD73}" sibTransId="{2E106732-4994-46F1-BE93-515246736290}"/>
    <dgm:cxn modelId="{F9990373-1058-4AEF-8B7A-F9F2DE08B689}" type="presOf" srcId="{2E486FFA-EBBC-411C-AF87-9D01051C95BC}" destId="{ECFAD97D-EE8E-46F0-8D50-D3494806516F}" srcOrd="0" destOrd="0" presId="urn:microsoft.com/office/officeart/2018/2/layout/IconVerticalSolidList"/>
    <dgm:cxn modelId="{CED1501D-863D-4193-BB4E-2661AEE5E126}" type="presParOf" srcId="{0AB5217C-5C30-438E-B1EB-AB5B5B42E2D7}" destId="{A9ADC4AC-18E7-4608-8C47-5FB5767299AC}" srcOrd="0" destOrd="0" presId="urn:microsoft.com/office/officeart/2018/2/layout/IconVerticalSolidList"/>
    <dgm:cxn modelId="{9B20736F-3DC7-471F-BB88-0EA3DADF6978}" type="presParOf" srcId="{A9ADC4AC-18E7-4608-8C47-5FB5767299AC}" destId="{BC5EC84B-684F-4B91-B2AF-0659495D59E9}" srcOrd="0" destOrd="0" presId="urn:microsoft.com/office/officeart/2018/2/layout/IconVerticalSolidList"/>
    <dgm:cxn modelId="{97A040DD-35AA-45DE-8CF5-588457597E32}" type="presParOf" srcId="{A9ADC4AC-18E7-4608-8C47-5FB5767299AC}" destId="{0EA704E4-1326-4760-9B88-67141EA3B406}" srcOrd="1" destOrd="0" presId="urn:microsoft.com/office/officeart/2018/2/layout/IconVerticalSolidList"/>
    <dgm:cxn modelId="{B78A7739-E1FF-4C02-B78F-F0E19C53F7C4}" type="presParOf" srcId="{A9ADC4AC-18E7-4608-8C47-5FB5767299AC}" destId="{CE415A56-11F3-4000-9569-8BE77A54DF4A}" srcOrd="2" destOrd="0" presId="urn:microsoft.com/office/officeart/2018/2/layout/IconVerticalSolidList"/>
    <dgm:cxn modelId="{40C97D5E-815E-4F08-93EF-2EF0B544A7BF}" type="presParOf" srcId="{A9ADC4AC-18E7-4608-8C47-5FB5767299AC}" destId="{36BDD5EB-294C-43CF-B3E2-E78617BEC26C}" srcOrd="3" destOrd="0" presId="urn:microsoft.com/office/officeart/2018/2/layout/IconVerticalSolidList"/>
    <dgm:cxn modelId="{E1B2316B-93BD-47F7-AA06-B470B3627D8F}" type="presParOf" srcId="{0AB5217C-5C30-438E-B1EB-AB5B5B42E2D7}" destId="{9EA0CA79-BFA2-47A7-903B-1AA74380ABDE}" srcOrd="1" destOrd="0" presId="urn:microsoft.com/office/officeart/2018/2/layout/IconVerticalSolidList"/>
    <dgm:cxn modelId="{E9BE00F5-1A06-4C99-941D-A03D549EB430}" type="presParOf" srcId="{0AB5217C-5C30-438E-B1EB-AB5B5B42E2D7}" destId="{F109F3E4-3C47-42CD-9392-8FB4F05446F9}" srcOrd="2" destOrd="0" presId="urn:microsoft.com/office/officeart/2018/2/layout/IconVerticalSolidList"/>
    <dgm:cxn modelId="{3DDACF8D-2D57-4BA6-8548-722B52371DB7}" type="presParOf" srcId="{F109F3E4-3C47-42CD-9392-8FB4F05446F9}" destId="{85846F08-535B-43C2-B06F-51459D88540D}" srcOrd="0" destOrd="0" presId="urn:microsoft.com/office/officeart/2018/2/layout/IconVerticalSolidList"/>
    <dgm:cxn modelId="{202E56C7-F535-425A-99CA-A7D7F220E4B9}" type="presParOf" srcId="{F109F3E4-3C47-42CD-9392-8FB4F05446F9}" destId="{6F2B3CBC-99AB-4A7D-8891-8FDA7B96EF0B}" srcOrd="1" destOrd="0" presId="urn:microsoft.com/office/officeart/2018/2/layout/IconVerticalSolidList"/>
    <dgm:cxn modelId="{74650E9B-A08C-4537-8735-569F1E46D257}" type="presParOf" srcId="{F109F3E4-3C47-42CD-9392-8FB4F05446F9}" destId="{FA9A6031-6AC5-439C-B3B4-77930949D021}" srcOrd="2" destOrd="0" presId="urn:microsoft.com/office/officeart/2018/2/layout/IconVerticalSolidList"/>
    <dgm:cxn modelId="{2E102CC0-C862-47D6-9953-9C31D4E1AEFD}" type="presParOf" srcId="{F109F3E4-3C47-42CD-9392-8FB4F05446F9}" destId="{ECFAD97D-EE8E-46F0-8D50-D3494806516F}" srcOrd="3" destOrd="0" presId="urn:microsoft.com/office/officeart/2018/2/layout/IconVerticalSolidList"/>
    <dgm:cxn modelId="{FA8776B1-B8C6-4C06-8E03-1CC7B2361F27}" type="presParOf" srcId="{0AB5217C-5C30-438E-B1EB-AB5B5B42E2D7}" destId="{F4029252-9201-42A8-AD9E-BA6AEEB69064}" srcOrd="3" destOrd="0" presId="urn:microsoft.com/office/officeart/2018/2/layout/IconVerticalSolidList"/>
    <dgm:cxn modelId="{6DE454F2-3BED-4E18-A9FF-A32CE5BEB549}" type="presParOf" srcId="{0AB5217C-5C30-438E-B1EB-AB5B5B42E2D7}" destId="{A21E7D22-D716-4F5C-8C63-0EDBFE33BC9F}" srcOrd="4" destOrd="0" presId="urn:microsoft.com/office/officeart/2018/2/layout/IconVerticalSolidList"/>
    <dgm:cxn modelId="{87091349-7356-438F-A742-3CDAE27E12C8}" type="presParOf" srcId="{A21E7D22-D716-4F5C-8C63-0EDBFE33BC9F}" destId="{14820ADE-D85C-4492-9397-D0D3C4308426}" srcOrd="0" destOrd="0" presId="urn:microsoft.com/office/officeart/2018/2/layout/IconVerticalSolidList"/>
    <dgm:cxn modelId="{139E4F3F-9363-4D3B-9A30-3C928D16D5CE}" type="presParOf" srcId="{A21E7D22-D716-4F5C-8C63-0EDBFE33BC9F}" destId="{84029BD8-ED60-4F6D-95A2-304CB2BFCB6D}" srcOrd="1" destOrd="0" presId="urn:microsoft.com/office/officeart/2018/2/layout/IconVerticalSolidList"/>
    <dgm:cxn modelId="{02E16507-C6DC-429A-84EA-F39A2C1F8B7C}" type="presParOf" srcId="{A21E7D22-D716-4F5C-8C63-0EDBFE33BC9F}" destId="{A3FEAC38-7E75-4934-8C52-DF447575EAE9}" srcOrd="2" destOrd="0" presId="urn:microsoft.com/office/officeart/2018/2/layout/IconVerticalSolidList"/>
    <dgm:cxn modelId="{83908477-04A5-42E2-8A31-B6D028B23683}" type="presParOf" srcId="{A21E7D22-D716-4F5C-8C63-0EDBFE33BC9F}" destId="{854A6A85-453B-471A-A977-DBA304537D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836850-D4BC-40D8-9AFD-84B41498537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41CC0D-3EF8-4F83-97B8-00BDE844AE77}">
      <dgm:prSet/>
      <dgm:spPr/>
      <dgm:t>
        <a:bodyPr/>
        <a:lstStyle/>
        <a:p>
          <a:r>
            <a:rPr lang="en-US"/>
            <a:t>Advantages of virtual threads and coroutines over standard threads</a:t>
          </a:r>
        </a:p>
      </dgm:t>
    </dgm:pt>
    <dgm:pt modelId="{4299151C-A567-4C8D-A2DD-6145CE6725EE}" type="parTrans" cxnId="{FD1DEF74-93CE-4F83-9937-27CF8EA45ED3}">
      <dgm:prSet/>
      <dgm:spPr/>
      <dgm:t>
        <a:bodyPr/>
        <a:lstStyle/>
        <a:p>
          <a:endParaRPr lang="en-US"/>
        </a:p>
      </dgm:t>
    </dgm:pt>
    <dgm:pt modelId="{C125971F-C964-442C-B438-7138196F58B2}" type="sibTrans" cxnId="{FD1DEF74-93CE-4F83-9937-27CF8EA45ED3}">
      <dgm:prSet/>
      <dgm:spPr/>
      <dgm:t>
        <a:bodyPr/>
        <a:lstStyle/>
        <a:p>
          <a:endParaRPr lang="en-US"/>
        </a:p>
      </dgm:t>
    </dgm:pt>
    <dgm:pt modelId="{F437D637-3862-45B8-9FD4-D0ECED3E0048}">
      <dgm:prSet/>
      <dgm:spPr/>
      <dgm:t>
        <a:bodyPr/>
        <a:lstStyle/>
        <a:p>
          <a:r>
            <a:rPr lang="en-US"/>
            <a:t>Release of virtual threads </a:t>
          </a:r>
          <a:r>
            <a:rPr lang="en-US">
              <a:sym typeface="Wingdings" panose="05000000000000000000" pitchFamily="2" charset="2"/>
            </a:rPr>
            <a:t></a:t>
          </a:r>
          <a:r>
            <a:rPr lang="en-US"/>
            <a:t> small changes in code lead to significant performance improvement</a:t>
          </a:r>
        </a:p>
      </dgm:t>
    </dgm:pt>
    <dgm:pt modelId="{435D5748-8589-4DB9-9C5B-11EF48828839}" type="parTrans" cxnId="{528BC15F-6FD2-4E6F-B718-A816C1FCAD59}">
      <dgm:prSet/>
      <dgm:spPr/>
      <dgm:t>
        <a:bodyPr/>
        <a:lstStyle/>
        <a:p>
          <a:endParaRPr lang="en-US"/>
        </a:p>
      </dgm:t>
    </dgm:pt>
    <dgm:pt modelId="{FB5C3720-7454-4060-83B0-DE09053D248C}" type="sibTrans" cxnId="{528BC15F-6FD2-4E6F-B718-A816C1FCAD59}">
      <dgm:prSet/>
      <dgm:spPr/>
      <dgm:t>
        <a:bodyPr/>
        <a:lstStyle/>
        <a:p>
          <a:endParaRPr lang="en-US"/>
        </a:p>
      </dgm:t>
    </dgm:pt>
    <dgm:pt modelId="{8A3C7B24-AA2C-4E82-990C-6DEED238C349}">
      <dgm:prSet/>
      <dgm:spPr/>
      <dgm:t>
        <a:bodyPr/>
        <a:lstStyle/>
        <a:p>
          <a:r>
            <a:rPr lang="en-US"/>
            <a:t>Proper memory management can lead to significant increase in performance</a:t>
          </a:r>
        </a:p>
      </dgm:t>
    </dgm:pt>
    <dgm:pt modelId="{1A079350-9FC0-4C8F-898C-D2B9D35617AB}" type="parTrans" cxnId="{9FDF5883-F8C9-4062-A730-DA04EC95CB38}">
      <dgm:prSet/>
      <dgm:spPr/>
      <dgm:t>
        <a:bodyPr/>
        <a:lstStyle/>
        <a:p>
          <a:endParaRPr lang="en-US"/>
        </a:p>
      </dgm:t>
    </dgm:pt>
    <dgm:pt modelId="{7B6FC601-49CA-4D0C-880C-E70C1B3ACE6F}" type="sibTrans" cxnId="{9FDF5883-F8C9-4062-A730-DA04EC95CB38}">
      <dgm:prSet/>
      <dgm:spPr/>
      <dgm:t>
        <a:bodyPr/>
        <a:lstStyle/>
        <a:p>
          <a:endParaRPr lang="en-US"/>
        </a:p>
      </dgm:t>
    </dgm:pt>
    <dgm:pt modelId="{329F9748-F387-447E-8425-F5A4B9F5A072}" type="pres">
      <dgm:prSet presAssocID="{AE836850-D4BC-40D8-9AFD-84B414985372}" presName="root" presStyleCnt="0">
        <dgm:presLayoutVars>
          <dgm:dir/>
          <dgm:resizeHandles val="exact"/>
        </dgm:presLayoutVars>
      </dgm:prSet>
      <dgm:spPr/>
    </dgm:pt>
    <dgm:pt modelId="{25DD34CC-61E6-4E87-8BEC-7CF28A455C53}" type="pres">
      <dgm:prSet presAssocID="{0041CC0D-3EF8-4F83-97B8-00BDE844AE77}" presName="compNode" presStyleCnt="0"/>
      <dgm:spPr/>
    </dgm:pt>
    <dgm:pt modelId="{6F3BD446-52A5-4382-B0B5-7F738482A23F}" type="pres">
      <dgm:prSet presAssocID="{0041CC0D-3EF8-4F83-97B8-00BDE844AE77}" presName="bgRect" presStyleLbl="bgShp" presStyleIdx="0" presStyleCnt="3"/>
      <dgm:spPr/>
    </dgm:pt>
    <dgm:pt modelId="{AEC1A1DA-6597-485F-AD5F-36A68AD5AAAB}" type="pres">
      <dgm:prSet presAssocID="{0041CC0D-3EF8-4F83-97B8-00BDE844AE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C7E97D1-D00E-4DE5-81F0-0946EEABD5DD}" type="pres">
      <dgm:prSet presAssocID="{0041CC0D-3EF8-4F83-97B8-00BDE844AE77}" presName="spaceRect" presStyleCnt="0"/>
      <dgm:spPr/>
    </dgm:pt>
    <dgm:pt modelId="{BDF48208-D937-4D27-80BE-9DEA337B1CD8}" type="pres">
      <dgm:prSet presAssocID="{0041CC0D-3EF8-4F83-97B8-00BDE844AE77}" presName="parTx" presStyleLbl="revTx" presStyleIdx="0" presStyleCnt="3">
        <dgm:presLayoutVars>
          <dgm:chMax val="0"/>
          <dgm:chPref val="0"/>
        </dgm:presLayoutVars>
      </dgm:prSet>
      <dgm:spPr/>
    </dgm:pt>
    <dgm:pt modelId="{5ED1C2D5-D785-41DA-B3DB-36A3EA14CAF8}" type="pres">
      <dgm:prSet presAssocID="{C125971F-C964-442C-B438-7138196F58B2}" presName="sibTrans" presStyleCnt="0"/>
      <dgm:spPr/>
    </dgm:pt>
    <dgm:pt modelId="{5BD684C0-5DEC-4C16-8FBF-C242E99C0D70}" type="pres">
      <dgm:prSet presAssocID="{F437D637-3862-45B8-9FD4-D0ECED3E0048}" presName="compNode" presStyleCnt="0"/>
      <dgm:spPr/>
    </dgm:pt>
    <dgm:pt modelId="{13BEC243-319F-4619-989A-12CDD35698CD}" type="pres">
      <dgm:prSet presAssocID="{F437D637-3862-45B8-9FD4-D0ECED3E0048}" presName="bgRect" presStyleLbl="bgShp" presStyleIdx="1" presStyleCnt="3"/>
      <dgm:spPr/>
    </dgm:pt>
    <dgm:pt modelId="{A1117498-D576-4692-A9EB-D6F1C1AE2BC7}" type="pres">
      <dgm:prSet presAssocID="{F437D637-3862-45B8-9FD4-D0ECED3E004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193775EF-55E8-460A-A061-77460AA83F8D}" type="pres">
      <dgm:prSet presAssocID="{F437D637-3862-45B8-9FD4-D0ECED3E0048}" presName="spaceRect" presStyleCnt="0"/>
      <dgm:spPr/>
    </dgm:pt>
    <dgm:pt modelId="{6E92961E-76C0-4C09-AD27-4EB1B7B8700E}" type="pres">
      <dgm:prSet presAssocID="{F437D637-3862-45B8-9FD4-D0ECED3E0048}" presName="parTx" presStyleLbl="revTx" presStyleIdx="1" presStyleCnt="3">
        <dgm:presLayoutVars>
          <dgm:chMax val="0"/>
          <dgm:chPref val="0"/>
        </dgm:presLayoutVars>
      </dgm:prSet>
      <dgm:spPr/>
    </dgm:pt>
    <dgm:pt modelId="{99FA56B0-17B4-4865-AC86-70F9A1E5940F}" type="pres">
      <dgm:prSet presAssocID="{FB5C3720-7454-4060-83B0-DE09053D248C}" presName="sibTrans" presStyleCnt="0"/>
      <dgm:spPr/>
    </dgm:pt>
    <dgm:pt modelId="{95856310-1AEB-47E1-947E-E2561A07D231}" type="pres">
      <dgm:prSet presAssocID="{8A3C7B24-AA2C-4E82-990C-6DEED238C349}" presName="compNode" presStyleCnt="0"/>
      <dgm:spPr/>
    </dgm:pt>
    <dgm:pt modelId="{5A01A34A-2EB6-43EA-89ED-8E7E842B7BD9}" type="pres">
      <dgm:prSet presAssocID="{8A3C7B24-AA2C-4E82-990C-6DEED238C349}" presName="bgRect" presStyleLbl="bgShp" presStyleIdx="2" presStyleCnt="3"/>
      <dgm:spPr/>
    </dgm:pt>
    <dgm:pt modelId="{F7B605AC-3533-444B-81A3-85FE29AD267F}" type="pres">
      <dgm:prSet presAssocID="{8A3C7B24-AA2C-4E82-990C-6DEED238C3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816D64C-36C7-452C-8162-10D6D90CE8B4}" type="pres">
      <dgm:prSet presAssocID="{8A3C7B24-AA2C-4E82-990C-6DEED238C349}" presName="spaceRect" presStyleCnt="0"/>
      <dgm:spPr/>
    </dgm:pt>
    <dgm:pt modelId="{14A36912-2190-4599-A898-060B128BA1AE}" type="pres">
      <dgm:prSet presAssocID="{8A3C7B24-AA2C-4E82-990C-6DEED238C349}" presName="parTx" presStyleLbl="revTx" presStyleIdx="2" presStyleCnt="3">
        <dgm:presLayoutVars>
          <dgm:chMax val="0"/>
          <dgm:chPref val="0"/>
        </dgm:presLayoutVars>
      </dgm:prSet>
      <dgm:spPr/>
    </dgm:pt>
  </dgm:ptLst>
  <dgm:cxnLst>
    <dgm:cxn modelId="{528BC15F-6FD2-4E6F-B718-A816C1FCAD59}" srcId="{AE836850-D4BC-40D8-9AFD-84B414985372}" destId="{F437D637-3862-45B8-9FD4-D0ECED3E0048}" srcOrd="1" destOrd="0" parTransId="{435D5748-8589-4DB9-9C5B-11EF48828839}" sibTransId="{FB5C3720-7454-4060-83B0-DE09053D248C}"/>
    <dgm:cxn modelId="{FD1DEF74-93CE-4F83-9937-27CF8EA45ED3}" srcId="{AE836850-D4BC-40D8-9AFD-84B414985372}" destId="{0041CC0D-3EF8-4F83-97B8-00BDE844AE77}" srcOrd="0" destOrd="0" parTransId="{4299151C-A567-4C8D-A2DD-6145CE6725EE}" sibTransId="{C125971F-C964-442C-B438-7138196F58B2}"/>
    <dgm:cxn modelId="{15089C56-18C9-41E1-922E-9D0037BC3DEE}" type="presOf" srcId="{F437D637-3862-45B8-9FD4-D0ECED3E0048}" destId="{6E92961E-76C0-4C09-AD27-4EB1B7B8700E}" srcOrd="0" destOrd="0" presId="urn:microsoft.com/office/officeart/2018/2/layout/IconVerticalSolidList"/>
    <dgm:cxn modelId="{6FB66C7F-C910-43CE-982B-2EBE92FD42B1}" type="presOf" srcId="{0041CC0D-3EF8-4F83-97B8-00BDE844AE77}" destId="{BDF48208-D937-4D27-80BE-9DEA337B1CD8}" srcOrd="0" destOrd="0" presId="urn:microsoft.com/office/officeart/2018/2/layout/IconVerticalSolidList"/>
    <dgm:cxn modelId="{9FDF5883-F8C9-4062-A730-DA04EC95CB38}" srcId="{AE836850-D4BC-40D8-9AFD-84B414985372}" destId="{8A3C7B24-AA2C-4E82-990C-6DEED238C349}" srcOrd="2" destOrd="0" parTransId="{1A079350-9FC0-4C8F-898C-D2B9D35617AB}" sibTransId="{7B6FC601-49CA-4D0C-880C-E70C1B3ACE6F}"/>
    <dgm:cxn modelId="{AC893ABF-DE3D-4C82-9890-67CEFCCA0E6A}" type="presOf" srcId="{AE836850-D4BC-40D8-9AFD-84B414985372}" destId="{329F9748-F387-447E-8425-F5A4B9F5A072}" srcOrd="0" destOrd="0" presId="urn:microsoft.com/office/officeart/2018/2/layout/IconVerticalSolidList"/>
    <dgm:cxn modelId="{43B26FD4-335A-457F-BEA9-47BFCCECAB3B}" type="presOf" srcId="{8A3C7B24-AA2C-4E82-990C-6DEED238C349}" destId="{14A36912-2190-4599-A898-060B128BA1AE}" srcOrd="0" destOrd="0" presId="urn:microsoft.com/office/officeart/2018/2/layout/IconVerticalSolidList"/>
    <dgm:cxn modelId="{FA463D7E-A05D-48EA-AA56-F0465884F3CE}" type="presParOf" srcId="{329F9748-F387-447E-8425-F5A4B9F5A072}" destId="{25DD34CC-61E6-4E87-8BEC-7CF28A455C53}" srcOrd="0" destOrd="0" presId="urn:microsoft.com/office/officeart/2018/2/layout/IconVerticalSolidList"/>
    <dgm:cxn modelId="{D947DF01-617A-4A82-A561-5C8977B55EA2}" type="presParOf" srcId="{25DD34CC-61E6-4E87-8BEC-7CF28A455C53}" destId="{6F3BD446-52A5-4382-B0B5-7F738482A23F}" srcOrd="0" destOrd="0" presId="urn:microsoft.com/office/officeart/2018/2/layout/IconVerticalSolidList"/>
    <dgm:cxn modelId="{0C99D8E8-CFD9-4CE4-9BB2-BC0519A8EFBB}" type="presParOf" srcId="{25DD34CC-61E6-4E87-8BEC-7CF28A455C53}" destId="{AEC1A1DA-6597-485F-AD5F-36A68AD5AAAB}" srcOrd="1" destOrd="0" presId="urn:microsoft.com/office/officeart/2018/2/layout/IconVerticalSolidList"/>
    <dgm:cxn modelId="{4D84BDF5-8860-4464-B1A4-BB3A43FC435A}" type="presParOf" srcId="{25DD34CC-61E6-4E87-8BEC-7CF28A455C53}" destId="{4C7E97D1-D00E-4DE5-81F0-0946EEABD5DD}" srcOrd="2" destOrd="0" presId="urn:microsoft.com/office/officeart/2018/2/layout/IconVerticalSolidList"/>
    <dgm:cxn modelId="{D41BA7DD-F47C-45C8-9761-787EAB749168}" type="presParOf" srcId="{25DD34CC-61E6-4E87-8BEC-7CF28A455C53}" destId="{BDF48208-D937-4D27-80BE-9DEA337B1CD8}" srcOrd="3" destOrd="0" presId="urn:microsoft.com/office/officeart/2018/2/layout/IconVerticalSolidList"/>
    <dgm:cxn modelId="{9EE86F6B-4096-4C95-97A7-72018936AB66}" type="presParOf" srcId="{329F9748-F387-447E-8425-F5A4B9F5A072}" destId="{5ED1C2D5-D785-41DA-B3DB-36A3EA14CAF8}" srcOrd="1" destOrd="0" presId="urn:microsoft.com/office/officeart/2018/2/layout/IconVerticalSolidList"/>
    <dgm:cxn modelId="{13675C54-CDAB-4180-A4A0-7FAA3EDA6468}" type="presParOf" srcId="{329F9748-F387-447E-8425-F5A4B9F5A072}" destId="{5BD684C0-5DEC-4C16-8FBF-C242E99C0D70}" srcOrd="2" destOrd="0" presId="urn:microsoft.com/office/officeart/2018/2/layout/IconVerticalSolidList"/>
    <dgm:cxn modelId="{4287EB2D-3964-454A-9DB0-C7EC2A6798C8}" type="presParOf" srcId="{5BD684C0-5DEC-4C16-8FBF-C242E99C0D70}" destId="{13BEC243-319F-4619-989A-12CDD35698CD}" srcOrd="0" destOrd="0" presId="urn:microsoft.com/office/officeart/2018/2/layout/IconVerticalSolidList"/>
    <dgm:cxn modelId="{896512C0-D930-4CBD-B465-8DB996567247}" type="presParOf" srcId="{5BD684C0-5DEC-4C16-8FBF-C242E99C0D70}" destId="{A1117498-D576-4692-A9EB-D6F1C1AE2BC7}" srcOrd="1" destOrd="0" presId="urn:microsoft.com/office/officeart/2018/2/layout/IconVerticalSolidList"/>
    <dgm:cxn modelId="{D69E8A2F-2AAE-4954-B67D-7274388862DD}" type="presParOf" srcId="{5BD684C0-5DEC-4C16-8FBF-C242E99C0D70}" destId="{193775EF-55E8-460A-A061-77460AA83F8D}" srcOrd="2" destOrd="0" presId="urn:microsoft.com/office/officeart/2018/2/layout/IconVerticalSolidList"/>
    <dgm:cxn modelId="{DD0E04CC-77D9-4A65-9824-F0F63CF1142D}" type="presParOf" srcId="{5BD684C0-5DEC-4C16-8FBF-C242E99C0D70}" destId="{6E92961E-76C0-4C09-AD27-4EB1B7B8700E}" srcOrd="3" destOrd="0" presId="urn:microsoft.com/office/officeart/2018/2/layout/IconVerticalSolidList"/>
    <dgm:cxn modelId="{BD81AC5E-3A85-4E4B-9CC7-B89854B2B7FA}" type="presParOf" srcId="{329F9748-F387-447E-8425-F5A4B9F5A072}" destId="{99FA56B0-17B4-4865-AC86-70F9A1E5940F}" srcOrd="3" destOrd="0" presId="urn:microsoft.com/office/officeart/2018/2/layout/IconVerticalSolidList"/>
    <dgm:cxn modelId="{69E51365-7674-4149-99A7-A2EC88662C8C}" type="presParOf" srcId="{329F9748-F387-447E-8425-F5A4B9F5A072}" destId="{95856310-1AEB-47E1-947E-E2561A07D231}" srcOrd="4" destOrd="0" presId="urn:microsoft.com/office/officeart/2018/2/layout/IconVerticalSolidList"/>
    <dgm:cxn modelId="{A1BF6A9E-DDB0-4A14-A856-C037253BE888}" type="presParOf" srcId="{95856310-1AEB-47E1-947E-E2561A07D231}" destId="{5A01A34A-2EB6-43EA-89ED-8E7E842B7BD9}" srcOrd="0" destOrd="0" presId="urn:microsoft.com/office/officeart/2018/2/layout/IconVerticalSolidList"/>
    <dgm:cxn modelId="{00F86160-C8C2-4750-8A8A-38AD8B2F832C}" type="presParOf" srcId="{95856310-1AEB-47E1-947E-E2561A07D231}" destId="{F7B605AC-3533-444B-81A3-85FE29AD267F}" srcOrd="1" destOrd="0" presId="urn:microsoft.com/office/officeart/2018/2/layout/IconVerticalSolidList"/>
    <dgm:cxn modelId="{DD91B961-BD8C-4D33-A1DE-D3A4FEF026AE}" type="presParOf" srcId="{95856310-1AEB-47E1-947E-E2561A07D231}" destId="{1816D64C-36C7-452C-8162-10D6D90CE8B4}" srcOrd="2" destOrd="0" presId="urn:microsoft.com/office/officeart/2018/2/layout/IconVerticalSolidList"/>
    <dgm:cxn modelId="{B7345428-C594-4A15-85D9-2D245F1DAFBC}" type="presParOf" srcId="{95856310-1AEB-47E1-947E-E2561A07D231}" destId="{14A36912-2190-4599-A898-060B128BA1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036F6-BD37-4F3E-B384-F4E487461F27}">
      <dsp:nvSpPr>
        <dsp:cNvPr id="0" name=""/>
        <dsp:cNvSpPr/>
      </dsp:nvSpPr>
      <dsp:spPr>
        <a:xfrm>
          <a:off x="615640"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7B1F3-195C-46F3-9D79-325140D70DDB}">
      <dsp:nvSpPr>
        <dsp:cNvPr id="0" name=""/>
        <dsp:cNvSpPr/>
      </dsp:nvSpPr>
      <dsp:spPr>
        <a:xfrm>
          <a:off x="100320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CCB835-5ED2-4D7E-81A7-893E8F442010}">
      <dsp:nvSpPr>
        <dsp:cNvPr id="0" name=""/>
        <dsp:cNvSpPr/>
      </dsp:nvSpPr>
      <dsp:spPr>
        <a:xfrm>
          <a:off x="3429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CPU</a:t>
          </a:r>
        </a:p>
      </dsp:txBody>
      <dsp:txXfrm>
        <a:off x="34296" y="2725540"/>
        <a:ext cx="2981250" cy="720000"/>
      </dsp:txXfrm>
    </dsp:sp>
    <dsp:sp modelId="{46BB96EC-D82F-431A-8554-2BA857BB4652}">
      <dsp:nvSpPr>
        <dsp:cNvPr id="0" name=""/>
        <dsp:cNvSpPr/>
      </dsp:nvSpPr>
      <dsp:spPr>
        <a:xfrm>
          <a:off x="411860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B91D9A-E553-4E0C-A1C6-72EBA00B972A}">
      <dsp:nvSpPr>
        <dsp:cNvPr id="0" name=""/>
        <dsp:cNvSpPr/>
      </dsp:nvSpPr>
      <dsp:spPr>
        <a:xfrm>
          <a:off x="4506171" y="728102"/>
          <a:ext cx="1043437" cy="10434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160DBE-9026-4E5D-A019-C9C52F0EE5B4}">
      <dsp:nvSpPr>
        <dsp:cNvPr id="0" name=""/>
        <dsp:cNvSpPr/>
      </dsp:nvSpPr>
      <dsp:spPr>
        <a:xfrm>
          <a:off x="3537265"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Memory</a:t>
          </a:r>
        </a:p>
      </dsp:txBody>
      <dsp:txXfrm>
        <a:off x="3537265" y="2725540"/>
        <a:ext cx="2981250" cy="720000"/>
      </dsp:txXfrm>
    </dsp:sp>
    <dsp:sp modelId="{DA3DF0C0-A2D0-41E1-95B5-63D4548BD706}">
      <dsp:nvSpPr>
        <dsp:cNvPr id="0" name=""/>
        <dsp:cNvSpPr/>
      </dsp:nvSpPr>
      <dsp:spPr>
        <a:xfrm>
          <a:off x="762157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F0913-7B3F-4296-9BBB-2A35ED65DE23}">
      <dsp:nvSpPr>
        <dsp:cNvPr id="0" name=""/>
        <dsp:cNvSpPr/>
      </dsp:nvSpPr>
      <dsp:spPr>
        <a:xfrm>
          <a:off x="800914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662221-0668-4AF9-B89E-7F431F5B036B}">
      <dsp:nvSpPr>
        <dsp:cNvPr id="0" name=""/>
        <dsp:cNvSpPr/>
      </dsp:nvSpPr>
      <dsp:spPr>
        <a:xfrm>
          <a:off x="704023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Development time </a:t>
          </a:r>
        </a:p>
      </dsp:txBody>
      <dsp:txXfrm>
        <a:off x="7040233" y="2725540"/>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E5E52-418A-40B0-B773-449FCEA5D0E6}">
      <dsp:nvSpPr>
        <dsp:cNvPr id="0" name=""/>
        <dsp:cNvSpPr/>
      </dsp:nvSpPr>
      <dsp:spPr>
        <a:xfrm>
          <a:off x="0" y="264912"/>
          <a:ext cx="6908587" cy="403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8ACDA-C566-4757-B919-39DEBA4F324D}">
      <dsp:nvSpPr>
        <dsp:cNvPr id="0" name=""/>
        <dsp:cNvSpPr/>
      </dsp:nvSpPr>
      <dsp:spPr>
        <a:xfrm>
          <a:off x="345429" y="28752"/>
          <a:ext cx="4836010"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90" tIns="0" rIns="182790" bIns="0" numCol="1" spcCol="1270" anchor="ctr" anchorCtr="0">
          <a:noAutofit/>
        </a:bodyPr>
        <a:lstStyle/>
        <a:p>
          <a:pPr marL="0" lvl="0" indent="0" algn="l" defTabSz="711200">
            <a:lnSpc>
              <a:spcPct val="90000"/>
            </a:lnSpc>
            <a:spcBef>
              <a:spcPct val="0"/>
            </a:spcBef>
            <a:spcAft>
              <a:spcPct val="35000"/>
            </a:spcAft>
            <a:buNone/>
          </a:pPr>
          <a:r>
            <a:rPr lang="en-US" sz="1600" kern="1200"/>
            <a:t>Python</a:t>
          </a:r>
        </a:p>
      </dsp:txBody>
      <dsp:txXfrm>
        <a:off x="368486" y="51809"/>
        <a:ext cx="4789896" cy="426206"/>
      </dsp:txXfrm>
    </dsp:sp>
    <dsp:sp modelId="{A7EC9D74-FA95-4FD0-BF53-893A7AB658E9}">
      <dsp:nvSpPr>
        <dsp:cNvPr id="0" name=""/>
        <dsp:cNvSpPr/>
      </dsp:nvSpPr>
      <dsp:spPr>
        <a:xfrm>
          <a:off x="0" y="990672"/>
          <a:ext cx="6908587" cy="4032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EB2D0-5C0D-40CD-B7CC-A3C2A49C6A3D}">
      <dsp:nvSpPr>
        <dsp:cNvPr id="0" name=""/>
        <dsp:cNvSpPr/>
      </dsp:nvSpPr>
      <dsp:spPr>
        <a:xfrm>
          <a:off x="345429" y="754512"/>
          <a:ext cx="4836010" cy="4723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90" tIns="0" rIns="182790" bIns="0" numCol="1" spcCol="1270" anchor="ctr" anchorCtr="0">
          <a:noAutofit/>
        </a:bodyPr>
        <a:lstStyle/>
        <a:p>
          <a:pPr marL="0" lvl="0" indent="0" algn="l" defTabSz="711200">
            <a:lnSpc>
              <a:spcPct val="90000"/>
            </a:lnSpc>
            <a:spcBef>
              <a:spcPct val="0"/>
            </a:spcBef>
            <a:spcAft>
              <a:spcPct val="35000"/>
            </a:spcAft>
            <a:buNone/>
          </a:pPr>
          <a:r>
            <a:rPr lang="en-US" sz="1600" kern="1200"/>
            <a:t>PHP</a:t>
          </a:r>
        </a:p>
      </dsp:txBody>
      <dsp:txXfrm>
        <a:off x="368486" y="777569"/>
        <a:ext cx="4789896" cy="426206"/>
      </dsp:txXfrm>
    </dsp:sp>
    <dsp:sp modelId="{8A3A4EC4-21F5-46F8-BB61-D0AD9EAFBD5E}">
      <dsp:nvSpPr>
        <dsp:cNvPr id="0" name=""/>
        <dsp:cNvSpPr/>
      </dsp:nvSpPr>
      <dsp:spPr>
        <a:xfrm>
          <a:off x="0" y="1716432"/>
          <a:ext cx="6908587" cy="4032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B5611-9024-46EF-8599-4D8C432FC5AD}">
      <dsp:nvSpPr>
        <dsp:cNvPr id="0" name=""/>
        <dsp:cNvSpPr/>
      </dsp:nvSpPr>
      <dsp:spPr>
        <a:xfrm>
          <a:off x="345429" y="1480272"/>
          <a:ext cx="4836010" cy="47232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90" tIns="0" rIns="182790" bIns="0" numCol="1" spcCol="1270" anchor="ctr" anchorCtr="0">
          <a:noAutofit/>
        </a:bodyPr>
        <a:lstStyle/>
        <a:p>
          <a:pPr marL="0" lvl="0" indent="0" algn="l" defTabSz="711200">
            <a:lnSpc>
              <a:spcPct val="90000"/>
            </a:lnSpc>
            <a:spcBef>
              <a:spcPct val="0"/>
            </a:spcBef>
            <a:spcAft>
              <a:spcPct val="35000"/>
            </a:spcAft>
            <a:buNone/>
          </a:pPr>
          <a:r>
            <a:rPr lang="en-US" sz="1600" kern="1200"/>
            <a:t>Node.js</a:t>
          </a:r>
        </a:p>
      </dsp:txBody>
      <dsp:txXfrm>
        <a:off x="368486" y="1503329"/>
        <a:ext cx="4789896" cy="426206"/>
      </dsp:txXfrm>
    </dsp:sp>
    <dsp:sp modelId="{5FB2D5B0-4047-49C2-9816-53D87F5A401E}">
      <dsp:nvSpPr>
        <dsp:cNvPr id="0" name=""/>
        <dsp:cNvSpPr/>
      </dsp:nvSpPr>
      <dsp:spPr>
        <a:xfrm>
          <a:off x="0" y="2442192"/>
          <a:ext cx="6908587" cy="4032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AE6975-937A-4525-A190-8AF68D9CD296}">
      <dsp:nvSpPr>
        <dsp:cNvPr id="0" name=""/>
        <dsp:cNvSpPr/>
      </dsp:nvSpPr>
      <dsp:spPr>
        <a:xfrm>
          <a:off x="345429" y="2206032"/>
          <a:ext cx="4836010" cy="4723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90" tIns="0" rIns="182790" bIns="0" numCol="1" spcCol="1270" anchor="ctr" anchorCtr="0">
          <a:noAutofit/>
        </a:bodyPr>
        <a:lstStyle/>
        <a:p>
          <a:pPr marL="0" lvl="0" indent="0" algn="l" defTabSz="711200">
            <a:lnSpc>
              <a:spcPct val="90000"/>
            </a:lnSpc>
            <a:spcBef>
              <a:spcPct val="0"/>
            </a:spcBef>
            <a:spcAft>
              <a:spcPct val="35000"/>
            </a:spcAft>
            <a:buNone/>
          </a:pPr>
          <a:r>
            <a:rPr lang="en-US" sz="1600" kern="1200"/>
            <a:t>C#</a:t>
          </a:r>
        </a:p>
      </dsp:txBody>
      <dsp:txXfrm>
        <a:off x="368486" y="2229089"/>
        <a:ext cx="4789896" cy="426206"/>
      </dsp:txXfrm>
    </dsp:sp>
    <dsp:sp modelId="{A955D82D-DC84-4321-A351-4659F32A1DED}">
      <dsp:nvSpPr>
        <dsp:cNvPr id="0" name=""/>
        <dsp:cNvSpPr/>
      </dsp:nvSpPr>
      <dsp:spPr>
        <a:xfrm>
          <a:off x="0" y="3167952"/>
          <a:ext cx="6908587" cy="4032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FEE30-2E44-4533-BACC-C172282CED77}">
      <dsp:nvSpPr>
        <dsp:cNvPr id="0" name=""/>
        <dsp:cNvSpPr/>
      </dsp:nvSpPr>
      <dsp:spPr>
        <a:xfrm>
          <a:off x="345429" y="2931792"/>
          <a:ext cx="4836010" cy="47232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90" tIns="0" rIns="182790" bIns="0" numCol="1" spcCol="1270" anchor="ctr" anchorCtr="0">
          <a:noAutofit/>
        </a:bodyPr>
        <a:lstStyle/>
        <a:p>
          <a:pPr marL="0" lvl="0" indent="0" algn="l" defTabSz="711200">
            <a:lnSpc>
              <a:spcPct val="90000"/>
            </a:lnSpc>
            <a:spcBef>
              <a:spcPct val="0"/>
            </a:spcBef>
            <a:spcAft>
              <a:spcPct val="35000"/>
            </a:spcAft>
            <a:buNone/>
          </a:pPr>
          <a:r>
            <a:rPr lang="en-US" sz="1600" kern="1200"/>
            <a:t>Go</a:t>
          </a:r>
        </a:p>
      </dsp:txBody>
      <dsp:txXfrm>
        <a:off x="368486" y="2954849"/>
        <a:ext cx="4789896" cy="426206"/>
      </dsp:txXfrm>
    </dsp:sp>
    <dsp:sp modelId="{7C9D9687-49E2-4D53-8C74-03B3EE9609AC}">
      <dsp:nvSpPr>
        <dsp:cNvPr id="0" name=""/>
        <dsp:cNvSpPr/>
      </dsp:nvSpPr>
      <dsp:spPr>
        <a:xfrm>
          <a:off x="0" y="3893712"/>
          <a:ext cx="6908587" cy="403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22932D-3966-41B3-91B8-418864CEDB88}">
      <dsp:nvSpPr>
        <dsp:cNvPr id="0" name=""/>
        <dsp:cNvSpPr/>
      </dsp:nvSpPr>
      <dsp:spPr>
        <a:xfrm>
          <a:off x="345429" y="3657552"/>
          <a:ext cx="4836010"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90" tIns="0" rIns="182790" bIns="0" numCol="1" spcCol="1270" anchor="ctr" anchorCtr="0">
          <a:noAutofit/>
        </a:bodyPr>
        <a:lstStyle/>
        <a:p>
          <a:pPr marL="0" lvl="0" indent="0" algn="l" defTabSz="711200">
            <a:lnSpc>
              <a:spcPct val="90000"/>
            </a:lnSpc>
            <a:spcBef>
              <a:spcPct val="0"/>
            </a:spcBef>
            <a:spcAft>
              <a:spcPct val="35000"/>
            </a:spcAft>
            <a:buNone/>
          </a:pPr>
          <a:r>
            <a:rPr lang="en-US" sz="1600" kern="1200"/>
            <a:t>Kotlin</a:t>
          </a:r>
        </a:p>
      </dsp:txBody>
      <dsp:txXfrm>
        <a:off x="368486" y="3680609"/>
        <a:ext cx="4789896" cy="426206"/>
      </dsp:txXfrm>
    </dsp:sp>
    <dsp:sp modelId="{149B85DE-92E3-4860-B42D-C60317645B72}">
      <dsp:nvSpPr>
        <dsp:cNvPr id="0" name=""/>
        <dsp:cNvSpPr/>
      </dsp:nvSpPr>
      <dsp:spPr>
        <a:xfrm>
          <a:off x="0" y="4619472"/>
          <a:ext cx="6908587" cy="4032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8A528-AC70-4638-9932-F1F0A40E46A1}">
      <dsp:nvSpPr>
        <dsp:cNvPr id="0" name=""/>
        <dsp:cNvSpPr/>
      </dsp:nvSpPr>
      <dsp:spPr>
        <a:xfrm>
          <a:off x="345429" y="4383312"/>
          <a:ext cx="4836010" cy="4723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90" tIns="0" rIns="182790" bIns="0" numCol="1" spcCol="1270" anchor="ctr" anchorCtr="0">
          <a:noAutofit/>
        </a:bodyPr>
        <a:lstStyle/>
        <a:p>
          <a:pPr marL="0" lvl="0" indent="0" algn="l" defTabSz="711200">
            <a:lnSpc>
              <a:spcPct val="90000"/>
            </a:lnSpc>
            <a:spcBef>
              <a:spcPct val="0"/>
            </a:spcBef>
            <a:spcAft>
              <a:spcPct val="35000"/>
            </a:spcAft>
            <a:buNone/>
          </a:pPr>
          <a:r>
            <a:rPr lang="en-US" sz="1600" kern="1200"/>
            <a:t>Java</a:t>
          </a:r>
        </a:p>
      </dsp:txBody>
      <dsp:txXfrm>
        <a:off x="368486" y="4406369"/>
        <a:ext cx="478989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EF20B-D98C-45B2-BB13-7B93B5373CEB}">
      <dsp:nvSpPr>
        <dsp:cNvPr id="0" name=""/>
        <dsp:cNvSpPr/>
      </dsp:nvSpPr>
      <dsp:spPr>
        <a:xfrm>
          <a:off x="0" y="0"/>
          <a:ext cx="4195207" cy="12068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rtlCol="0" anchor="ctr" anchorCtr="0">
          <a:noAutofit/>
        </a:bodyPr>
        <a:lstStyle/>
        <a:p>
          <a:pPr marL="0" lvl="0" indent="0" algn="l" defTabSz="1644650" rtl="0">
            <a:lnSpc>
              <a:spcPct val="90000"/>
            </a:lnSpc>
            <a:spcBef>
              <a:spcPct val="0"/>
            </a:spcBef>
            <a:spcAft>
              <a:spcPct val="35000"/>
            </a:spcAft>
            <a:buNone/>
          </a:pPr>
          <a:r>
            <a:rPr lang="hr-HR" sz="3700" kern="1200" noProof="0" dirty="0" err="1"/>
            <a:t>Kotlin</a:t>
          </a:r>
          <a:r>
            <a:rPr lang="hr-HR" sz="3700" kern="1200" noProof="0" dirty="0"/>
            <a:t> </a:t>
          </a:r>
          <a:r>
            <a:rPr lang="hr-HR" sz="3700" kern="1200" noProof="0" dirty="0" err="1"/>
            <a:t>Thread</a:t>
          </a:r>
          <a:endParaRPr lang="hr-HR" sz="3700" kern="1200" noProof="0" dirty="0"/>
        </a:p>
      </dsp:txBody>
      <dsp:txXfrm>
        <a:off x="35346" y="35346"/>
        <a:ext cx="2892958" cy="1136125"/>
      </dsp:txXfrm>
    </dsp:sp>
    <dsp:sp modelId="{CA544AF7-F7B2-4CA5-9251-B4CDB8D06634}">
      <dsp:nvSpPr>
        <dsp:cNvPr id="0" name=""/>
        <dsp:cNvSpPr/>
      </dsp:nvSpPr>
      <dsp:spPr>
        <a:xfrm>
          <a:off x="370165" y="1407953"/>
          <a:ext cx="4195207" cy="12068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rtlCol="0" anchor="ctr" anchorCtr="0">
          <a:noAutofit/>
        </a:bodyPr>
        <a:lstStyle/>
        <a:p>
          <a:pPr marL="0" lvl="0" indent="0" algn="l" defTabSz="1644650" rtl="0">
            <a:lnSpc>
              <a:spcPct val="90000"/>
            </a:lnSpc>
            <a:spcBef>
              <a:spcPct val="0"/>
            </a:spcBef>
            <a:spcAft>
              <a:spcPct val="35000"/>
            </a:spcAft>
            <a:buNone/>
          </a:pPr>
          <a:r>
            <a:rPr lang="hr-HR" sz="3700" kern="1200" noProof="0" dirty="0"/>
            <a:t>JVM </a:t>
          </a:r>
          <a:r>
            <a:rPr lang="hr-HR" sz="3700" kern="1200" noProof="0" dirty="0" err="1"/>
            <a:t>Thread</a:t>
          </a:r>
          <a:endParaRPr lang="hr-HR" sz="3700" kern="1200" noProof="0" dirty="0"/>
        </a:p>
      </dsp:txBody>
      <dsp:txXfrm>
        <a:off x="405511" y="1443299"/>
        <a:ext cx="2969918" cy="1136125"/>
      </dsp:txXfrm>
    </dsp:sp>
    <dsp:sp modelId="{2AE92D3F-F0FA-45DD-BB60-4C6FBC6BC016}">
      <dsp:nvSpPr>
        <dsp:cNvPr id="0" name=""/>
        <dsp:cNvSpPr/>
      </dsp:nvSpPr>
      <dsp:spPr>
        <a:xfrm>
          <a:off x="740330" y="2815907"/>
          <a:ext cx="4195207" cy="12068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rtlCol="0" anchor="ctr" anchorCtr="0">
          <a:noAutofit/>
        </a:bodyPr>
        <a:lstStyle/>
        <a:p>
          <a:pPr marL="0" lvl="0" indent="0" algn="l" defTabSz="1644650" rtl="0">
            <a:lnSpc>
              <a:spcPct val="90000"/>
            </a:lnSpc>
            <a:spcBef>
              <a:spcPct val="0"/>
            </a:spcBef>
            <a:spcAft>
              <a:spcPct val="35000"/>
            </a:spcAft>
            <a:buNone/>
          </a:pPr>
          <a:r>
            <a:rPr lang="hr-HR" sz="3700" kern="1200" noProof="0" dirty="0"/>
            <a:t>OS </a:t>
          </a:r>
          <a:r>
            <a:rPr lang="hr-HR" sz="3700" kern="1200" noProof="0" dirty="0" err="1"/>
            <a:t>Thread</a:t>
          </a:r>
          <a:endParaRPr lang="hr-HR" sz="3700" kern="1200" noProof="0" dirty="0"/>
        </a:p>
      </dsp:txBody>
      <dsp:txXfrm>
        <a:off x="775676" y="2851253"/>
        <a:ext cx="2969918" cy="1136125"/>
      </dsp:txXfrm>
    </dsp:sp>
    <dsp:sp modelId="{9CA877D8-99F8-40A0-89E9-59A61C9A70F4}">
      <dsp:nvSpPr>
        <dsp:cNvPr id="0" name=""/>
        <dsp:cNvSpPr/>
      </dsp:nvSpPr>
      <dsp:spPr>
        <a:xfrm>
          <a:off x="3410775" y="915169"/>
          <a:ext cx="784431" cy="78443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rtlCol="0" anchor="ctr" anchorCtr="0">
          <a:noAutofit/>
        </a:bodyPr>
        <a:lstStyle/>
        <a:p>
          <a:pPr marL="0" lvl="0" indent="0" algn="ctr" defTabSz="1555750" rtl="0">
            <a:lnSpc>
              <a:spcPct val="90000"/>
            </a:lnSpc>
            <a:spcBef>
              <a:spcPct val="0"/>
            </a:spcBef>
            <a:spcAft>
              <a:spcPct val="35000"/>
            </a:spcAft>
            <a:buNone/>
          </a:pPr>
          <a:endParaRPr lang="en-US" sz="3500" kern="1200"/>
        </a:p>
      </dsp:txBody>
      <dsp:txXfrm>
        <a:off x="3587272" y="915169"/>
        <a:ext cx="431437" cy="590284"/>
      </dsp:txXfrm>
    </dsp:sp>
    <dsp:sp modelId="{62643EF2-016C-41F1-8CBC-398422A85727}">
      <dsp:nvSpPr>
        <dsp:cNvPr id="0" name=""/>
        <dsp:cNvSpPr/>
      </dsp:nvSpPr>
      <dsp:spPr>
        <a:xfrm>
          <a:off x="3780941" y="2315078"/>
          <a:ext cx="784431" cy="78443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rtlCol="0" anchor="ctr" anchorCtr="0">
          <a:noAutofit/>
        </a:bodyPr>
        <a:lstStyle/>
        <a:p>
          <a:pPr marL="0" lvl="0" indent="0" algn="ctr" defTabSz="1555750" rtl="0">
            <a:lnSpc>
              <a:spcPct val="90000"/>
            </a:lnSpc>
            <a:spcBef>
              <a:spcPct val="0"/>
            </a:spcBef>
            <a:spcAft>
              <a:spcPct val="35000"/>
            </a:spcAft>
            <a:buNone/>
          </a:pPr>
          <a:endParaRPr lang="en-US" sz="3500" kern="1200"/>
        </a:p>
      </dsp:txBody>
      <dsp:txXfrm>
        <a:off x="3957438" y="2315078"/>
        <a:ext cx="431437" cy="590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0A2B9-2A18-47B8-9BE7-4451CAB72A04}">
      <dsp:nvSpPr>
        <dsp:cNvPr id="0" name=""/>
        <dsp:cNvSpPr/>
      </dsp:nvSpPr>
      <dsp:spPr>
        <a:xfrm>
          <a:off x="0" y="937240"/>
          <a:ext cx="10055780" cy="7654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440" tIns="374904" rIns="7804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Affecting application efficiency</a:t>
          </a:r>
        </a:p>
      </dsp:txBody>
      <dsp:txXfrm>
        <a:off x="0" y="937240"/>
        <a:ext cx="10055780" cy="765450"/>
      </dsp:txXfrm>
    </dsp:sp>
    <dsp:sp modelId="{30715F34-6D60-4FDB-BA8B-7DFEE4976B4A}">
      <dsp:nvSpPr>
        <dsp:cNvPr id="0" name=""/>
        <dsp:cNvSpPr/>
      </dsp:nvSpPr>
      <dsp:spPr>
        <a:xfrm>
          <a:off x="502789" y="671560"/>
          <a:ext cx="7039046" cy="531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059" tIns="0" rIns="266059" bIns="0" numCol="1" spcCol="1270" anchor="ctr" anchorCtr="0">
          <a:noAutofit/>
        </a:bodyPr>
        <a:lstStyle/>
        <a:p>
          <a:pPr marL="0" lvl="0" indent="0" algn="l" defTabSz="800100">
            <a:lnSpc>
              <a:spcPct val="90000"/>
            </a:lnSpc>
            <a:spcBef>
              <a:spcPct val="0"/>
            </a:spcBef>
            <a:spcAft>
              <a:spcPct val="35000"/>
            </a:spcAft>
            <a:buNone/>
          </a:pPr>
          <a:r>
            <a:rPr lang="hr-HR" sz="1800" kern="1200" dirty="0"/>
            <a:t>JVM </a:t>
          </a:r>
          <a:r>
            <a:rPr lang="hr-HR" sz="1800" kern="1200" dirty="0" err="1"/>
            <a:t>threads</a:t>
          </a:r>
          <a:r>
            <a:rPr lang="hr-HR" sz="1800" kern="1200" dirty="0"/>
            <a:t> </a:t>
          </a:r>
          <a:r>
            <a:rPr lang="en-US" sz="1800" kern="1200" dirty="0">
              <a:sym typeface="Wingdings" panose="05000000000000000000" pitchFamily="2" charset="2"/>
            </a:rPr>
            <a:t></a:t>
          </a:r>
          <a:r>
            <a:rPr lang="en-US" sz="1800" kern="1200" dirty="0"/>
            <a:t> dependency on OS threads</a:t>
          </a:r>
        </a:p>
      </dsp:txBody>
      <dsp:txXfrm>
        <a:off x="528728" y="697499"/>
        <a:ext cx="6987168" cy="479482"/>
      </dsp:txXfrm>
    </dsp:sp>
    <dsp:sp modelId="{BB671F8E-A708-4D60-9A06-4C09506579F2}">
      <dsp:nvSpPr>
        <dsp:cNvPr id="0" name=""/>
        <dsp:cNvSpPr/>
      </dsp:nvSpPr>
      <dsp:spPr>
        <a:xfrm>
          <a:off x="0" y="2065570"/>
          <a:ext cx="10055780" cy="1048950"/>
        </a:xfrm>
        <a:prstGeom prst="rect">
          <a:avLst/>
        </a:prstGeom>
        <a:solidFill>
          <a:schemeClr val="lt1">
            <a:alpha val="90000"/>
            <a:hueOff val="0"/>
            <a:satOff val="0"/>
            <a:lumOff val="0"/>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440" tIns="374904" rIns="7804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Virtual threads in Java (Project Loom)</a:t>
          </a:r>
        </a:p>
        <a:p>
          <a:pPr marL="171450" lvl="1" indent="-171450" algn="l" defTabSz="800100">
            <a:lnSpc>
              <a:spcPct val="90000"/>
            </a:lnSpc>
            <a:spcBef>
              <a:spcPct val="0"/>
            </a:spcBef>
            <a:spcAft>
              <a:spcPct val="15000"/>
            </a:spcAft>
            <a:buChar char="•"/>
          </a:pPr>
          <a:r>
            <a:rPr lang="en-US" sz="1800" kern="1200"/>
            <a:t>Coroutines in Kotlin</a:t>
          </a:r>
        </a:p>
      </dsp:txBody>
      <dsp:txXfrm>
        <a:off x="0" y="2065570"/>
        <a:ext cx="10055780" cy="1048950"/>
      </dsp:txXfrm>
    </dsp:sp>
    <dsp:sp modelId="{1613758C-57F6-4FD7-9D08-F5A9052A42E4}">
      <dsp:nvSpPr>
        <dsp:cNvPr id="0" name=""/>
        <dsp:cNvSpPr/>
      </dsp:nvSpPr>
      <dsp:spPr>
        <a:xfrm>
          <a:off x="502789" y="1799890"/>
          <a:ext cx="7039046" cy="53136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059" tIns="0" rIns="266059" bIns="0" numCol="1" spcCol="1270" anchor="ctr" anchorCtr="0">
          <a:noAutofit/>
        </a:bodyPr>
        <a:lstStyle/>
        <a:p>
          <a:pPr marL="0" lvl="0" indent="0" algn="l" defTabSz="800100">
            <a:lnSpc>
              <a:spcPct val="90000"/>
            </a:lnSpc>
            <a:spcBef>
              <a:spcPct val="0"/>
            </a:spcBef>
            <a:spcAft>
              <a:spcPct val="35000"/>
            </a:spcAft>
            <a:buNone/>
          </a:pPr>
          <a:r>
            <a:rPr lang="en-US" sz="1800" kern="1200"/>
            <a:t>Lightweight structured concurrency models </a:t>
          </a:r>
          <a:r>
            <a:rPr lang="en-US" sz="1800" kern="1200">
              <a:sym typeface="Wingdings" panose="05000000000000000000" pitchFamily="2" charset="2"/>
            </a:rPr>
            <a:t></a:t>
          </a:r>
          <a:r>
            <a:rPr lang="en-US" sz="1800" kern="1200"/>
            <a:t> increasing efficiency</a:t>
          </a:r>
        </a:p>
      </dsp:txBody>
      <dsp:txXfrm>
        <a:off x="528728" y="1825829"/>
        <a:ext cx="6987168"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98A99-EF69-48E7-8B54-D7EFCC2C9EA7}">
      <dsp:nvSpPr>
        <dsp:cNvPr id="0" name=""/>
        <dsp:cNvSpPr/>
      </dsp:nvSpPr>
      <dsp:spPr>
        <a:xfrm>
          <a:off x="978522" y="1041172"/>
          <a:ext cx="1049835" cy="1049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80D37D-E315-4602-9156-1FC4381F8F41}">
      <dsp:nvSpPr>
        <dsp:cNvPr id="0" name=""/>
        <dsp:cNvSpPr/>
      </dsp:nvSpPr>
      <dsp:spPr>
        <a:xfrm>
          <a:off x="3675" y="2164268"/>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Experimental  </a:t>
          </a:r>
          <a:r>
            <a:rPr lang="en-US" sz="1800" kern="1200" dirty="0">
              <a:sym typeface="Wingdings" panose="05000000000000000000" pitchFamily="2" charset="2"/>
            </a:rPr>
            <a:t></a:t>
          </a:r>
          <a:r>
            <a:rPr lang="en-US" sz="1800" kern="1200" dirty="0"/>
            <a:t> Project Loom</a:t>
          </a:r>
        </a:p>
      </dsp:txBody>
      <dsp:txXfrm>
        <a:off x="3675" y="2164268"/>
        <a:ext cx="2999531" cy="449929"/>
      </dsp:txXfrm>
    </dsp:sp>
    <dsp:sp modelId="{BD5042A1-34C3-48A4-A86A-6B1F5A880B34}">
      <dsp:nvSpPr>
        <dsp:cNvPr id="0" name=""/>
        <dsp:cNvSpPr/>
      </dsp:nvSpPr>
      <dsp:spPr>
        <a:xfrm>
          <a:off x="3675" y="2648272"/>
          <a:ext cx="2999531" cy="96635"/>
        </a:xfrm>
        <a:prstGeom prst="rect">
          <a:avLst/>
        </a:prstGeom>
        <a:noFill/>
        <a:ln>
          <a:noFill/>
        </a:ln>
        <a:effectLst/>
      </dsp:spPr>
      <dsp:style>
        <a:lnRef idx="0">
          <a:scrgbClr r="0" g="0" b="0"/>
        </a:lnRef>
        <a:fillRef idx="0">
          <a:scrgbClr r="0" g="0" b="0"/>
        </a:fillRef>
        <a:effectRef idx="0">
          <a:scrgbClr r="0" g="0" b="0"/>
        </a:effectRef>
        <a:fontRef idx="minor"/>
      </dsp:style>
    </dsp:sp>
    <dsp:sp modelId="{89EE73C4-64FE-4F5E-A63A-EAADA73B9ECD}">
      <dsp:nvSpPr>
        <dsp:cNvPr id="0" name=""/>
        <dsp:cNvSpPr/>
      </dsp:nvSpPr>
      <dsp:spPr>
        <a:xfrm>
          <a:off x="4502972" y="1041172"/>
          <a:ext cx="1049835" cy="1049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A27375-1A7C-4DF4-A351-51A47875D234}">
      <dsp:nvSpPr>
        <dsp:cNvPr id="0" name=""/>
        <dsp:cNvSpPr/>
      </dsp:nvSpPr>
      <dsp:spPr>
        <a:xfrm>
          <a:off x="3528124" y="2164268"/>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Simple to implement in code</a:t>
          </a:r>
        </a:p>
      </dsp:txBody>
      <dsp:txXfrm>
        <a:off x="3528124" y="2164268"/>
        <a:ext cx="2999531" cy="449929"/>
      </dsp:txXfrm>
    </dsp:sp>
    <dsp:sp modelId="{99648D4C-8CBE-4E80-95EE-47A811D07AEC}">
      <dsp:nvSpPr>
        <dsp:cNvPr id="0" name=""/>
        <dsp:cNvSpPr/>
      </dsp:nvSpPr>
      <dsp:spPr>
        <a:xfrm>
          <a:off x="3528124" y="2648272"/>
          <a:ext cx="2999531" cy="96635"/>
        </a:xfrm>
        <a:prstGeom prst="rect">
          <a:avLst/>
        </a:prstGeom>
        <a:noFill/>
        <a:ln>
          <a:noFill/>
        </a:ln>
        <a:effectLst/>
      </dsp:spPr>
      <dsp:style>
        <a:lnRef idx="0">
          <a:scrgbClr r="0" g="0" b="0"/>
        </a:lnRef>
        <a:fillRef idx="0">
          <a:scrgbClr r="0" g="0" b="0"/>
        </a:fillRef>
        <a:effectRef idx="0">
          <a:scrgbClr r="0" g="0" b="0"/>
        </a:effectRef>
        <a:fontRef idx="minor"/>
      </dsp:style>
    </dsp:sp>
    <dsp:sp modelId="{1F9BCD14-B692-4303-AF8D-AC94CC31874F}">
      <dsp:nvSpPr>
        <dsp:cNvPr id="0" name=""/>
        <dsp:cNvSpPr/>
      </dsp:nvSpPr>
      <dsp:spPr>
        <a:xfrm>
          <a:off x="8027421" y="1041172"/>
          <a:ext cx="1049835" cy="1049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248CB7-3CC4-4D9E-B1F7-4C024D30CB14}">
      <dsp:nvSpPr>
        <dsp:cNvPr id="0" name=""/>
        <dsp:cNvSpPr/>
      </dsp:nvSpPr>
      <dsp:spPr>
        <a:xfrm>
          <a:off x="7052573" y="2164268"/>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Scheduling done by the JVM</a:t>
          </a:r>
        </a:p>
      </dsp:txBody>
      <dsp:txXfrm>
        <a:off x="7052573" y="2164268"/>
        <a:ext cx="2999531" cy="449929"/>
      </dsp:txXfrm>
    </dsp:sp>
    <dsp:sp modelId="{088FDB4A-BCAA-488D-BC72-3D48B4DFBD1A}">
      <dsp:nvSpPr>
        <dsp:cNvPr id="0" name=""/>
        <dsp:cNvSpPr/>
      </dsp:nvSpPr>
      <dsp:spPr>
        <a:xfrm>
          <a:off x="7052573" y="2648272"/>
          <a:ext cx="2999531" cy="9663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D12F7-0CFD-4D4C-BCBF-F67BD429FAE8}">
      <dsp:nvSpPr>
        <dsp:cNvPr id="0" name=""/>
        <dsp:cNvSpPr/>
      </dsp:nvSpPr>
      <dsp:spPr>
        <a:xfrm>
          <a:off x="646113" y="330177"/>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27D9D-9919-4669-BF17-D4CFCEF7372B}">
      <dsp:nvSpPr>
        <dsp:cNvPr id="0" name=""/>
        <dsp:cNvSpPr/>
      </dsp:nvSpPr>
      <dsp:spPr>
        <a:xfrm>
          <a:off x="1033675" y="717739"/>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7E3270-CFFC-45EB-963E-2DB0AB9688F6}">
      <dsp:nvSpPr>
        <dsp:cNvPr id="0" name=""/>
        <dsp:cNvSpPr/>
      </dsp:nvSpPr>
      <dsp:spPr>
        <a:xfrm>
          <a:off x="64769" y="2715177"/>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A simple implementation of a multi-threaded server</a:t>
          </a:r>
        </a:p>
      </dsp:txBody>
      <dsp:txXfrm>
        <a:off x="64769" y="2715177"/>
        <a:ext cx="2981250" cy="720000"/>
      </dsp:txXfrm>
    </dsp:sp>
    <dsp:sp modelId="{22F2C189-228D-4F18-AFFF-0425BBB702A6}">
      <dsp:nvSpPr>
        <dsp:cNvPr id="0" name=""/>
        <dsp:cNvSpPr/>
      </dsp:nvSpPr>
      <dsp:spPr>
        <a:xfrm>
          <a:off x="4149081" y="330177"/>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019457-CB75-4CCB-887E-3E47E426B248}">
      <dsp:nvSpPr>
        <dsp:cNvPr id="0" name=""/>
        <dsp:cNvSpPr/>
      </dsp:nvSpPr>
      <dsp:spPr>
        <a:xfrm>
          <a:off x="4536644" y="717739"/>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D7C067-41E1-4DB0-98AA-0549D45C1475}">
      <dsp:nvSpPr>
        <dsp:cNvPr id="0" name=""/>
        <dsp:cNvSpPr/>
      </dsp:nvSpPr>
      <dsp:spPr>
        <a:xfrm>
          <a:off x="3567738" y="2715177"/>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Thread-per request model</a:t>
          </a:r>
        </a:p>
      </dsp:txBody>
      <dsp:txXfrm>
        <a:off x="3567738" y="2715177"/>
        <a:ext cx="2981250" cy="720000"/>
      </dsp:txXfrm>
    </dsp:sp>
    <dsp:sp modelId="{ABBDCEF2-D997-450C-9908-399B47B4CD71}">
      <dsp:nvSpPr>
        <dsp:cNvPr id="0" name=""/>
        <dsp:cNvSpPr/>
      </dsp:nvSpPr>
      <dsp:spPr>
        <a:xfrm>
          <a:off x="7652050" y="330177"/>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9351E-6C2D-4140-8924-EE5477A1EF00}">
      <dsp:nvSpPr>
        <dsp:cNvPr id="0" name=""/>
        <dsp:cNvSpPr/>
      </dsp:nvSpPr>
      <dsp:spPr>
        <a:xfrm>
          <a:off x="8039613" y="717739"/>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B5F751-0C49-4D78-996E-2FB3AD46D0A6}">
      <dsp:nvSpPr>
        <dsp:cNvPr id="0" name=""/>
        <dsp:cNvSpPr/>
      </dsp:nvSpPr>
      <dsp:spPr>
        <a:xfrm>
          <a:off x="7070706" y="2715177"/>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Storing the data</a:t>
          </a:r>
        </a:p>
      </dsp:txBody>
      <dsp:txXfrm>
        <a:off x="7070706" y="2715177"/>
        <a:ext cx="29812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EC84B-684F-4B91-B2AF-0659495D59E9}">
      <dsp:nvSpPr>
        <dsp:cNvPr id="0" name=""/>
        <dsp:cNvSpPr/>
      </dsp:nvSpPr>
      <dsp:spPr>
        <a:xfrm>
          <a:off x="0" y="689"/>
          <a:ext cx="6795904"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704E4-1326-4760-9B88-67141EA3B406}">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BDD5EB-294C-43CF-B3E2-E78617BEC26C}">
      <dsp:nvSpPr>
        <dsp:cNvPr id="0" name=""/>
        <dsp:cNvSpPr/>
      </dsp:nvSpPr>
      <dsp:spPr>
        <a:xfrm>
          <a:off x="1864015" y="689"/>
          <a:ext cx="4931888"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a:t>process of controlling and coordinating computer memory </a:t>
          </a:r>
        </a:p>
      </dsp:txBody>
      <dsp:txXfrm>
        <a:off x="1864015" y="689"/>
        <a:ext cx="4931888" cy="1613866"/>
      </dsp:txXfrm>
    </dsp:sp>
    <dsp:sp modelId="{85846F08-535B-43C2-B06F-51459D88540D}">
      <dsp:nvSpPr>
        <dsp:cNvPr id="0" name=""/>
        <dsp:cNvSpPr/>
      </dsp:nvSpPr>
      <dsp:spPr>
        <a:xfrm>
          <a:off x="0" y="2018022"/>
          <a:ext cx="6795904"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B3CBC-99AB-4A7D-8891-8FDA7B96EF0B}">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FAD97D-EE8E-46F0-8D50-D3494806516F}">
      <dsp:nvSpPr>
        <dsp:cNvPr id="0" name=""/>
        <dsp:cNvSpPr/>
      </dsp:nvSpPr>
      <dsp:spPr>
        <a:xfrm>
          <a:off x="1864015" y="2018022"/>
          <a:ext cx="4931888"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a:t>govern memory in an efficient manner </a:t>
          </a:r>
        </a:p>
      </dsp:txBody>
      <dsp:txXfrm>
        <a:off x="1864015" y="2018022"/>
        <a:ext cx="4931888" cy="1613866"/>
      </dsp:txXfrm>
    </dsp:sp>
    <dsp:sp modelId="{14820ADE-D85C-4492-9397-D0D3C4308426}">
      <dsp:nvSpPr>
        <dsp:cNvPr id="0" name=""/>
        <dsp:cNvSpPr/>
      </dsp:nvSpPr>
      <dsp:spPr>
        <a:xfrm>
          <a:off x="0" y="4035355"/>
          <a:ext cx="6795904"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29BD8-ED60-4F6D-95A2-304CB2BFCB6D}">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4A6A85-453B-471A-A977-DBA304537D10}">
      <dsp:nvSpPr>
        <dsp:cNvPr id="0" name=""/>
        <dsp:cNvSpPr/>
      </dsp:nvSpPr>
      <dsp:spPr>
        <a:xfrm>
          <a:off x="1864015" y="4035355"/>
          <a:ext cx="4931888"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a:t>improve overall system performance</a:t>
          </a:r>
        </a:p>
      </dsp:txBody>
      <dsp:txXfrm>
        <a:off x="1864015" y="4035355"/>
        <a:ext cx="4931888" cy="16138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BD446-52A5-4382-B0B5-7F738482A23F}">
      <dsp:nvSpPr>
        <dsp:cNvPr id="0" name=""/>
        <dsp:cNvSpPr/>
      </dsp:nvSpPr>
      <dsp:spPr>
        <a:xfrm>
          <a:off x="0" y="616"/>
          <a:ext cx="6908587" cy="14429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1A1DA-6597-485F-AD5F-36A68AD5AAAB}">
      <dsp:nvSpPr>
        <dsp:cNvPr id="0" name=""/>
        <dsp:cNvSpPr/>
      </dsp:nvSpPr>
      <dsp:spPr>
        <a:xfrm>
          <a:off x="436480" y="325271"/>
          <a:ext cx="793601" cy="793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F48208-D937-4D27-80BE-9DEA337B1CD8}">
      <dsp:nvSpPr>
        <dsp:cNvPr id="0" name=""/>
        <dsp:cNvSpPr/>
      </dsp:nvSpPr>
      <dsp:spPr>
        <a:xfrm>
          <a:off x="1666563" y="616"/>
          <a:ext cx="52420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1111250">
            <a:lnSpc>
              <a:spcPct val="90000"/>
            </a:lnSpc>
            <a:spcBef>
              <a:spcPct val="0"/>
            </a:spcBef>
            <a:spcAft>
              <a:spcPct val="35000"/>
            </a:spcAft>
            <a:buNone/>
          </a:pPr>
          <a:r>
            <a:rPr lang="en-US" sz="2500" kern="1200"/>
            <a:t>Advantages of virtual threads and coroutines over standard threads</a:t>
          </a:r>
        </a:p>
      </dsp:txBody>
      <dsp:txXfrm>
        <a:off x="1666563" y="616"/>
        <a:ext cx="5242023" cy="1442911"/>
      </dsp:txXfrm>
    </dsp:sp>
    <dsp:sp modelId="{13BEC243-319F-4619-989A-12CDD35698CD}">
      <dsp:nvSpPr>
        <dsp:cNvPr id="0" name=""/>
        <dsp:cNvSpPr/>
      </dsp:nvSpPr>
      <dsp:spPr>
        <a:xfrm>
          <a:off x="0" y="1804256"/>
          <a:ext cx="6908587" cy="14429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117498-D576-4692-A9EB-D6F1C1AE2BC7}">
      <dsp:nvSpPr>
        <dsp:cNvPr id="0" name=""/>
        <dsp:cNvSpPr/>
      </dsp:nvSpPr>
      <dsp:spPr>
        <a:xfrm>
          <a:off x="436480" y="2128911"/>
          <a:ext cx="793601" cy="793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92961E-76C0-4C09-AD27-4EB1B7B8700E}">
      <dsp:nvSpPr>
        <dsp:cNvPr id="0" name=""/>
        <dsp:cNvSpPr/>
      </dsp:nvSpPr>
      <dsp:spPr>
        <a:xfrm>
          <a:off x="1666563" y="1804256"/>
          <a:ext cx="52420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1111250">
            <a:lnSpc>
              <a:spcPct val="90000"/>
            </a:lnSpc>
            <a:spcBef>
              <a:spcPct val="0"/>
            </a:spcBef>
            <a:spcAft>
              <a:spcPct val="35000"/>
            </a:spcAft>
            <a:buNone/>
          </a:pPr>
          <a:r>
            <a:rPr lang="en-US" sz="2500" kern="1200"/>
            <a:t>Release of virtual threads </a:t>
          </a:r>
          <a:r>
            <a:rPr lang="en-US" sz="2500" kern="1200">
              <a:sym typeface="Wingdings" panose="05000000000000000000" pitchFamily="2" charset="2"/>
            </a:rPr>
            <a:t></a:t>
          </a:r>
          <a:r>
            <a:rPr lang="en-US" sz="2500" kern="1200"/>
            <a:t> small changes in code lead to significant performance improvement</a:t>
          </a:r>
        </a:p>
      </dsp:txBody>
      <dsp:txXfrm>
        <a:off x="1666563" y="1804256"/>
        <a:ext cx="5242023" cy="1442911"/>
      </dsp:txXfrm>
    </dsp:sp>
    <dsp:sp modelId="{5A01A34A-2EB6-43EA-89ED-8E7E842B7BD9}">
      <dsp:nvSpPr>
        <dsp:cNvPr id="0" name=""/>
        <dsp:cNvSpPr/>
      </dsp:nvSpPr>
      <dsp:spPr>
        <a:xfrm>
          <a:off x="0" y="3607896"/>
          <a:ext cx="6908587" cy="14429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605AC-3533-444B-81A3-85FE29AD267F}">
      <dsp:nvSpPr>
        <dsp:cNvPr id="0" name=""/>
        <dsp:cNvSpPr/>
      </dsp:nvSpPr>
      <dsp:spPr>
        <a:xfrm>
          <a:off x="436480" y="3932551"/>
          <a:ext cx="793601" cy="793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A36912-2190-4599-A898-060B128BA1AE}">
      <dsp:nvSpPr>
        <dsp:cNvPr id="0" name=""/>
        <dsp:cNvSpPr/>
      </dsp:nvSpPr>
      <dsp:spPr>
        <a:xfrm>
          <a:off x="1666563" y="3607896"/>
          <a:ext cx="52420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1111250">
            <a:lnSpc>
              <a:spcPct val="90000"/>
            </a:lnSpc>
            <a:spcBef>
              <a:spcPct val="0"/>
            </a:spcBef>
            <a:spcAft>
              <a:spcPct val="35000"/>
            </a:spcAft>
            <a:buNone/>
          </a:pPr>
          <a:r>
            <a:rPr lang="en-US" sz="2500" kern="1200"/>
            <a:t>Proper memory management can lead to significant increase in performance</a:t>
          </a:r>
        </a:p>
      </dsp:txBody>
      <dsp:txXfrm>
        <a:off x="1666563" y="3607896"/>
        <a:ext cx="5242023" cy="144291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hr-HR" dirty="0"/>
          </a:p>
        </p:txBody>
      </p:sp>
      <p:sp>
        <p:nvSpPr>
          <p:cNvPr id="3" name="Rezervirano mjesto za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3456BB6F-F4DF-4FB4-8D4F-3FB0EF70A452}" type="datetime1">
              <a:rPr lang="hr-HR" smtClean="0"/>
              <a:pPr algn="r" rtl="0"/>
              <a:t>17.5.2022.</a:t>
            </a:fld>
            <a:endParaRPr lang="hr-HR" dirty="0"/>
          </a:p>
        </p:txBody>
      </p:sp>
      <p:sp>
        <p:nvSpPr>
          <p:cNvPr id="4" name="Rezervirano mjesto za podnožj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hr-HR" dirty="0"/>
          </a:p>
        </p:txBody>
      </p:sp>
      <p:sp>
        <p:nvSpPr>
          <p:cNvPr id="5" name="Rezervirano mjesto za broj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hr-HR" smtClean="0"/>
              <a:pPr algn="r" rtl="0"/>
              <a:t>‹#›</a:t>
            </a:fld>
            <a:endParaRPr lang="hr-H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hr-HR" dirty="0"/>
          </a:p>
        </p:txBody>
      </p:sp>
      <p:sp>
        <p:nvSpPr>
          <p:cNvPr id="3" name="Rezervirano mjesto za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B4E10AB-1A35-42F1-B8D1-BBAD9C4D3D6E}" type="datetime1">
              <a:rPr lang="hr-HR" smtClean="0"/>
              <a:pPr/>
              <a:t>17.5.2022.</a:t>
            </a:fld>
            <a:endParaRPr lang="hr-HR" dirty="0"/>
          </a:p>
        </p:txBody>
      </p:sp>
      <p:sp>
        <p:nvSpPr>
          <p:cNvPr id="4" name="Rezervirano mjesto za sliku slajd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hr-HR" dirty="0"/>
          </a:p>
        </p:txBody>
      </p:sp>
      <p:sp>
        <p:nvSpPr>
          <p:cNvPr id="5" name="Rezervirano mjesto za bilješk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hr-HR" dirty="0"/>
              <a:t>Kliknite da biste uredili stilove teksta matrice</a:t>
            </a:r>
          </a:p>
          <a:p>
            <a:pPr lvl="1" rtl="0"/>
            <a:r>
              <a:rPr lang="hr-HR" dirty="0"/>
              <a:t>Druga razina</a:t>
            </a:r>
          </a:p>
          <a:p>
            <a:pPr lvl="2" rtl="0"/>
            <a:r>
              <a:rPr lang="hr-HR" dirty="0"/>
              <a:t>Treća razina</a:t>
            </a:r>
          </a:p>
          <a:p>
            <a:pPr lvl="3" rtl="0"/>
            <a:r>
              <a:rPr lang="hr-HR" dirty="0"/>
              <a:t>Četvrta razina</a:t>
            </a:r>
          </a:p>
          <a:p>
            <a:pPr lvl="4" rtl="0"/>
            <a:r>
              <a:rPr lang="hr-HR" dirty="0"/>
              <a:t>Peta razina</a:t>
            </a:r>
          </a:p>
        </p:txBody>
      </p:sp>
      <p:sp>
        <p:nvSpPr>
          <p:cNvPr id="6" name="Rezervirano mjesto za podnožj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hr-HR" dirty="0"/>
          </a:p>
        </p:txBody>
      </p:sp>
      <p:sp>
        <p:nvSpPr>
          <p:cNvPr id="7" name="Rezervirano mjesto za broj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3EBA5BD7-F043-4D1B-AA17-CD412FC534DE}" type="slidenum">
              <a:rPr lang="hr-HR" smtClean="0"/>
              <a:pPr algn="r"/>
              <a:t>‹#›</a:t>
            </a:fld>
            <a:endParaRPr lang="hr-HR"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Student </a:t>
            </a:r>
            <a:r>
              <a:rPr lang="hr-HR" dirty="0" err="1"/>
              <a:t>research</a:t>
            </a:r>
            <a:r>
              <a:rPr lang="hr-HR" dirty="0"/>
              <a: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A5BD7-F043-4D1B-AA17-CD412FC534DE}" type="slidenum">
              <a:rPr kumimoji="0" lang="hr-H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hr-H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615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Threads are mapped to the OS Thread since they are created until they are swapped by the garbage collector, they can not release them.</a:t>
            </a: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17</a:t>
            </a:fld>
            <a:endParaRPr lang="hr-HR" dirty="0"/>
          </a:p>
        </p:txBody>
      </p:sp>
    </p:spTree>
    <p:extLst>
      <p:ext uri="{BB962C8B-B14F-4D97-AF65-F5344CB8AC3E}">
        <p14:creationId xmlns:p14="http://schemas.microsoft.com/office/powerpoint/2010/main" val="3024315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21</a:t>
            </a:fld>
            <a:endParaRPr lang="hr-HR" dirty="0"/>
          </a:p>
        </p:txBody>
      </p:sp>
    </p:spTree>
    <p:extLst>
      <p:ext uri="{BB962C8B-B14F-4D97-AF65-F5344CB8AC3E}">
        <p14:creationId xmlns:p14="http://schemas.microsoft.com/office/powerpoint/2010/main" val="1155281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Storing the data in our example </a:t>
            </a:r>
            <a:r>
              <a:rPr lang="en-US" dirty="0" err="1"/>
              <a:t>referes</a:t>
            </a:r>
            <a:r>
              <a:rPr lang="en-US" dirty="0"/>
              <a:t> to saving data into a file which represents and database that requires blocking operations</a:t>
            </a: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22</a:t>
            </a:fld>
            <a:endParaRPr lang="hr-HR" dirty="0"/>
          </a:p>
        </p:txBody>
      </p:sp>
    </p:spTree>
    <p:extLst>
      <p:ext uri="{BB962C8B-B14F-4D97-AF65-F5344CB8AC3E}">
        <p14:creationId xmlns:p14="http://schemas.microsoft.com/office/powerpoint/2010/main" val="631489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created a runnable task for each server.</a:t>
            </a:r>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23</a:t>
            </a:fld>
            <a:endParaRPr lang="hr-HR" dirty="0"/>
          </a:p>
        </p:txBody>
      </p:sp>
    </p:spTree>
    <p:extLst>
      <p:ext uri="{BB962C8B-B14F-4D97-AF65-F5344CB8AC3E}">
        <p14:creationId xmlns:p14="http://schemas.microsoft.com/office/powerpoint/2010/main" val="3204118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Greater difference between Coroutines and Threads then in Java</a:t>
            </a:r>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26</a:t>
            </a:fld>
            <a:endParaRPr lang="hr-HR" dirty="0"/>
          </a:p>
        </p:txBody>
      </p:sp>
    </p:spTree>
    <p:extLst>
      <p:ext uri="{BB962C8B-B14F-4D97-AF65-F5344CB8AC3E}">
        <p14:creationId xmlns:p14="http://schemas.microsoft.com/office/powerpoint/2010/main" val="191764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28</a:t>
            </a:fld>
            <a:endParaRPr lang="hr-HR" dirty="0"/>
          </a:p>
        </p:txBody>
      </p:sp>
    </p:spTree>
    <p:extLst>
      <p:ext uri="{BB962C8B-B14F-4D97-AF65-F5344CB8AC3E}">
        <p14:creationId xmlns:p14="http://schemas.microsoft.com/office/powerpoint/2010/main" val="2067089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32</a:t>
            </a:fld>
            <a:endParaRPr lang="hr-HR" dirty="0"/>
          </a:p>
        </p:txBody>
      </p:sp>
    </p:spTree>
    <p:extLst>
      <p:ext uri="{BB962C8B-B14F-4D97-AF65-F5344CB8AC3E}">
        <p14:creationId xmlns:p14="http://schemas.microsoft.com/office/powerpoint/2010/main" val="858133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not say that one programming language is the best, and that one language is better then the other in every way. But some languages </a:t>
            </a:r>
            <a:r>
              <a:rPr lang="en-US" dirty="0" err="1"/>
              <a:t>preformen</a:t>
            </a:r>
            <a:r>
              <a:rPr lang="en-US" dirty="0"/>
              <a:t> better in certain cases.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 tricky </a:t>
            </a:r>
            <a:r>
              <a:rPr lang="en-US" dirty="0" err="1"/>
              <a:t>gueston</a:t>
            </a:r>
            <a:r>
              <a:rPr lang="en-US" dirty="0"/>
              <a:t> we could get after the “smart answer” “it depends” is “Depends on What”, how to compare different programming languages.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A5BD7-F043-4D1B-AA17-CD412FC534DE}" type="slidenum">
              <a:rPr kumimoji="0" lang="hr-H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hr-H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5328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hr-HR" sz="1600" dirty="0">
                <a:effectLst/>
                <a:latin typeface="Calibri" panose="020F0502020204030204" pitchFamily="34" charset="0"/>
                <a:ea typeface="Calibri" panose="020F0502020204030204" pitchFamily="34" charset="0"/>
                <a:cs typeface="Times New Roman" panose="02020603050405020304" pitchFamily="18" charset="0"/>
              </a:rPr>
              <a:t>Memory management is all about performance. </a:t>
            </a: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Therefore, we can say that memory management is as a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process of controlling and coordinating computer memory</a:t>
            </a:r>
            <a:r>
              <a:rPr lang="en-US" sz="1600" dirty="0">
                <a:effectLst/>
                <a:latin typeface="Calibri" panose="020F0502020204030204" pitchFamily="34" charset="0"/>
                <a:ea typeface="Calibri" panose="020F0502020204030204" pitchFamily="34" charset="0"/>
                <a:cs typeface="Times New Roman" panose="02020603050405020304" pitchFamily="18" charset="0"/>
              </a:rPr>
              <a:t> by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allocating blocks of memory to multiple operating processes</a:t>
            </a:r>
            <a:r>
              <a:rPr lang="en-US" sz="1600" dirty="0">
                <a:effectLst/>
                <a:latin typeface="Calibri" panose="020F0502020204030204" pitchFamily="34" charset="0"/>
                <a:ea typeface="Calibri" panose="020F0502020204030204" pitchFamily="34" charset="0"/>
                <a:cs typeface="Times New Roman" panose="02020603050405020304" pitchFamily="18" charset="0"/>
              </a:rPr>
              <a:t> in order to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govern memory in an efficient manner</a:t>
            </a:r>
            <a:r>
              <a:rPr lang="en-US" sz="16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improve overall system performance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A5BD7-F043-4D1B-AA17-CD412FC534DE}" type="slidenum">
              <a:rPr kumimoji="0" lang="hr-H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hr-H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92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perks of automatic memory management</a:t>
            </a:r>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35</a:t>
            </a:fld>
            <a:endParaRPr lang="hr-HR" dirty="0"/>
          </a:p>
        </p:txBody>
      </p:sp>
    </p:spTree>
    <p:extLst>
      <p:ext uri="{BB962C8B-B14F-4D97-AF65-F5344CB8AC3E}">
        <p14:creationId xmlns:p14="http://schemas.microsoft.com/office/powerpoint/2010/main" val="128176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start with one on the most </a:t>
            </a:r>
            <a:r>
              <a:rPr lang="en-US" dirty="0" err="1"/>
              <a:t>freaquently</a:t>
            </a:r>
            <a:r>
              <a:rPr lang="en-US" dirty="0"/>
              <a:t> asked, million </a:t>
            </a:r>
            <a:r>
              <a:rPr lang="en-US" dirty="0" err="1"/>
              <a:t>dolar</a:t>
            </a:r>
            <a:r>
              <a:rPr lang="en-US" dirty="0"/>
              <a:t> questions in the IT industry, which is? What programming language is the best?</a:t>
            </a:r>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3</a:t>
            </a:fld>
            <a:endParaRPr lang="hr-HR" dirty="0"/>
          </a:p>
        </p:txBody>
      </p:sp>
    </p:spTree>
    <p:extLst>
      <p:ext uri="{BB962C8B-B14F-4D97-AF65-F5344CB8AC3E}">
        <p14:creationId xmlns:p14="http://schemas.microsoft.com/office/powerpoint/2010/main" val="1154781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Continuing that, there are 2 types of memory management. And it is in fact the same as it is with cars. There is manual and there is automatic.</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Manual memory management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present in some lower-level programming languages, such as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 or C++</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it can cause many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problems at a runtime</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example, objects that are no longer used in heap memory can cause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wasteful heap usage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potential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out-of-memory issues</a:t>
            </a:r>
            <a:r>
              <a:rPr lang="en-US" sz="1800" dirty="0">
                <a:effectLst/>
                <a:latin typeface="Calibri" panose="020F0502020204030204" pitchFamily="34" charset="0"/>
                <a:ea typeface="Calibri" panose="020F0502020204030204" pitchFamily="34" charset="0"/>
                <a:cs typeface="Times New Roman" panose="02020603050405020304" pitchFamily="18" charset="0"/>
              </a:rPr>
              <a:t>. Moreover, accidental releasing memory of objects still in use could cause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data corruption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Both cases could lead to significant problems related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inefficient memory management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consequently, potential critical production problems.</a:t>
            </a:r>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36</a:t>
            </a:fld>
            <a:endParaRPr lang="hr-HR" dirty="0"/>
          </a:p>
        </p:txBody>
      </p:sp>
    </p:spTree>
    <p:extLst>
      <p:ext uri="{BB962C8B-B14F-4D97-AF65-F5344CB8AC3E}">
        <p14:creationId xmlns:p14="http://schemas.microsoft.com/office/powerpoint/2010/main" val="43969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opposed to that there is also automatic memory management, which is present in the majority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modern </a:t>
            </a:r>
            <a:r>
              <a:rPr lang="en-US" sz="1800" dirty="0">
                <a:effectLst/>
                <a:latin typeface="Calibri" panose="020F0502020204030204" pitchFamily="34" charset="0"/>
                <a:ea typeface="Calibri" panose="020F0502020204030204" pitchFamily="34" charset="0"/>
                <a:cs typeface="Times New Roman" panose="02020603050405020304" pitchFamily="18" charset="0"/>
              </a:rPr>
              <a:t>(or high-level)</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object-oriented programming languages, </a:t>
            </a:r>
            <a:r>
              <a:rPr lang="en-US" sz="1800" dirty="0">
                <a:effectLst/>
                <a:latin typeface="Calibri" panose="020F0502020204030204" pitchFamily="34" charset="0"/>
                <a:ea typeface="Calibri" panose="020F0502020204030204" pitchFamily="34" charset="0"/>
                <a:cs typeface="Times New Roman" panose="02020603050405020304" pitchFamily="18" charset="0"/>
              </a:rPr>
              <a:t>such as Java. And the capability of performing automatic memory management is one of its core features. In Java, automatic memory management is performed within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Java Runtime Environment and the Java Virtual Machine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achieved through efficient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garbage collection algorithms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 primary goal of those algorithms is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free the memory from objects with no active references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would keep a pointer to them in some section of the application. In this case, garbage collection operations are performed automatically at regular intervals, last for a certain amount of time, and result in evident benefits of appropriately reclaimed memory. The main premise is that Java applications occupy only the necessary amount of space, and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released memory should be available for further usage as soon as possible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37</a:t>
            </a:fld>
            <a:endParaRPr lang="hr-HR" dirty="0"/>
          </a:p>
        </p:txBody>
      </p:sp>
    </p:spTree>
    <p:extLst>
      <p:ext uri="{BB962C8B-B14F-4D97-AF65-F5344CB8AC3E}">
        <p14:creationId xmlns:p14="http://schemas.microsoft.com/office/powerpoint/2010/main" val="334992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And here is a one really nice quote about automatic garbage collection. It really gives you something to think about.</a:t>
            </a:r>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38</a:t>
            </a:fld>
            <a:endParaRPr lang="hr-HR" dirty="0"/>
          </a:p>
        </p:txBody>
      </p:sp>
    </p:spTree>
    <p:extLst>
      <p:ext uri="{BB962C8B-B14F-4D97-AF65-F5344CB8AC3E}">
        <p14:creationId xmlns:p14="http://schemas.microsoft.com/office/powerpoint/2010/main" val="754943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continuing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on Automatic Memory Management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there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many difficulties associated with it that are eliminated</a:t>
            </a:r>
            <a:r>
              <a:rPr lang="en-US" sz="1800" dirty="0">
                <a:effectLst/>
                <a:latin typeface="Calibri" panose="020F0502020204030204" pitchFamily="34" charset="0"/>
                <a:ea typeface="Calibri" panose="020F0502020204030204" pitchFamily="34" charset="0"/>
                <a:cs typeface="Times New Roman" panose="02020603050405020304" pitchFamily="18" charset="0"/>
              </a:rPr>
              <a:t> through the usage of automatic garbage collectors. Some of the other benefits of usage of garbage collectors include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preventing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removing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simple memory leaks</a:t>
            </a:r>
            <a:r>
              <a:rPr lang="en-US" sz="1800" dirty="0">
                <a:effectLst/>
                <a:latin typeface="Calibri" panose="020F0502020204030204" pitchFamily="34" charset="0"/>
                <a:ea typeface="Calibri" panose="020F0502020204030204" pitchFamily="34" charset="0"/>
                <a:cs typeface="Times New Roman" panose="02020603050405020304" pitchFamily="18" charset="0"/>
              </a:rPr>
              <a:t> (such as forgetting to release unused objects)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 dangling pointers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occur when the memory is cleaned, but the references remain).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nothing is perfect and everything comes with a cost. And since this process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attempts to reclaim memory, which was allocated by the program but is no longer referenced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may take a significant proportion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total processing time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as a result, can have a considerable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influence on performance.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Therefore, since garbage collection algorithms can, in some cases,  negatively influence the application's performance, it is crucial for software developers that they are familiar with the garbage collection's core processes. </a:t>
            </a:r>
          </a:p>
          <a:p>
            <a:endParaRPr lang="hr-HR" sz="18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39</a:t>
            </a:fld>
            <a:endParaRPr lang="hr-HR" dirty="0"/>
          </a:p>
        </p:txBody>
      </p:sp>
    </p:spTree>
    <p:extLst>
      <p:ext uri="{BB962C8B-B14F-4D97-AF65-F5344CB8AC3E}">
        <p14:creationId xmlns:p14="http://schemas.microsoft.com/office/powerpoint/2010/main" val="1834487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hr-HR" sz="1600" spc="-5" dirty="0">
                <a:effectLst/>
                <a:latin typeface="Times New Roman" panose="02020603050405020304" pitchFamily="18" charset="0"/>
                <a:ea typeface="SimSun" panose="02010600030101010101" pitchFamily="2" charset="-122"/>
              </a:rPr>
              <a:t>And f</a:t>
            </a:r>
            <a:r>
              <a:rPr lang="en-US" sz="1600" spc="-5" dirty="0">
                <a:effectLst/>
                <a:latin typeface="Times New Roman" panose="02020603050405020304" pitchFamily="18" charset="0"/>
                <a:ea typeface="SimSun" panose="02010600030101010101" pitchFamily="2" charset="-122"/>
              </a:rPr>
              <a:t>rom the perspective of potential application performance tuning, there are </a:t>
            </a:r>
            <a:r>
              <a:rPr lang="en-US" sz="1600" b="1" spc="-5" dirty="0">
                <a:effectLst/>
                <a:latin typeface="Times New Roman" panose="02020603050405020304" pitchFamily="18" charset="0"/>
                <a:ea typeface="SimSun" panose="02010600030101010101" pitchFamily="2" charset="-122"/>
              </a:rPr>
              <a:t>three core components of the Java Virtual Machine</a:t>
            </a:r>
            <a:r>
              <a:rPr lang="en-US" sz="1600" spc="-5" dirty="0">
                <a:effectLst/>
                <a:latin typeface="Times New Roman" panose="02020603050405020304" pitchFamily="18" charset="0"/>
                <a:ea typeface="SimSun" panose="02010600030101010101" pitchFamily="2" charset="-122"/>
              </a:rPr>
              <a:t> that developers must take into account when implementing an application with efficient memory management – </a:t>
            </a:r>
            <a:r>
              <a:rPr lang="en-US" sz="1600" b="1" spc="-5" dirty="0">
                <a:effectLst/>
                <a:latin typeface="Times New Roman" panose="02020603050405020304" pitchFamily="18" charset="0"/>
                <a:ea typeface="SimSun" panose="02010600030101010101" pitchFamily="2" charset="-122"/>
              </a:rPr>
              <a:t>the heap, compiler, and garbage collector</a:t>
            </a:r>
            <a:r>
              <a:rPr lang="hr-HR" sz="1600" spc="-5" dirty="0">
                <a:effectLst/>
                <a:latin typeface="Times New Roman" panose="02020603050405020304" pitchFamily="18" charset="0"/>
                <a:ea typeface="SimSun" panose="02010600030101010101" pitchFamily="2" charset="-122"/>
              </a:rPr>
              <a:t>.</a:t>
            </a:r>
          </a:p>
          <a:p>
            <a:pPr marL="0" marR="0" lvl="0" indent="0" algn="l" defTabSz="1218987" rtl="0" eaLnBrk="1" fontAlgn="auto" latinLnBrk="0" hangingPunct="1">
              <a:lnSpc>
                <a:spcPct val="100000"/>
              </a:lnSpc>
              <a:spcBef>
                <a:spcPts val="0"/>
              </a:spcBef>
              <a:spcAft>
                <a:spcPts val="0"/>
              </a:spcAft>
              <a:buClrTx/>
              <a:buSzTx/>
              <a:buFontTx/>
              <a:buNone/>
              <a:tabLst/>
              <a:defRPr/>
            </a:pPr>
            <a:endParaRPr lang="hr-HR" sz="1600" spc="-5"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40</a:t>
            </a:fld>
            <a:endParaRPr lang="hr-HR" dirty="0"/>
          </a:p>
        </p:txBody>
      </p:sp>
    </p:spTree>
    <p:extLst>
      <p:ext uri="{BB962C8B-B14F-4D97-AF65-F5344CB8AC3E}">
        <p14:creationId xmlns:p14="http://schemas.microsoft.com/office/powerpoint/2010/main" val="3139132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what is the garbage collector after all? So, as mentioned before, the garbage collector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is in charge of the heap </a:t>
            </a:r>
            <a:r>
              <a:rPr lang="hr-HR" sz="1800" dirty="0">
                <a:effectLst/>
                <a:latin typeface="Calibri" panose="020F0502020204030204" pitchFamily="34" charset="0"/>
                <a:ea typeface="Calibri" panose="020F0502020204030204" pitchFamily="34" charset="0"/>
                <a:cs typeface="Times New Roman" panose="02020603050405020304" pitchFamily="18" charset="0"/>
              </a:rPr>
              <a:t>where it </a:t>
            </a:r>
            <a:r>
              <a:rPr lang="en-US" sz="1800" dirty="0">
                <a:effectLst/>
                <a:latin typeface="Calibri" panose="020F0502020204030204" pitchFamily="34" charset="0"/>
                <a:ea typeface="Calibri" panose="020F0502020204030204" pitchFamily="34" charset="0"/>
                <a:cs typeface="Times New Roman" panose="02020603050405020304" pitchFamily="18" charset="0"/>
              </a:rPr>
              <a:t>serves as an automatic memory manager. It manages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allocation and release of memory for an application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this way garbage collectors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improves Java memory efficiency by automatically removing unreferenced objects from the heap memory</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enabling space for new objects to be created. In this way, some types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errors can be avoided</a:t>
            </a:r>
            <a:r>
              <a:rPr lang="en-US" sz="1800" dirty="0">
                <a:effectLst/>
                <a:latin typeface="Calibri" panose="020F0502020204030204" pitchFamily="34" charset="0"/>
                <a:ea typeface="Calibri" panose="020F0502020204030204" pitchFamily="34" charset="0"/>
                <a:cs typeface="Times New Roman" panose="02020603050405020304" pitchFamily="18" charset="0"/>
              </a:rPr>
              <a:t> by relieving the software developer of the responsibility of performing manual memory management which includes matching memory allocation with deallocation and keeping track of object lifetimes.</a:t>
            </a: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41</a:t>
            </a:fld>
            <a:endParaRPr lang="hr-HR" dirty="0"/>
          </a:p>
        </p:txBody>
      </p:sp>
    </p:spTree>
    <p:extLst>
      <p:ext uri="{BB962C8B-B14F-4D97-AF65-F5344CB8AC3E}">
        <p14:creationId xmlns:p14="http://schemas.microsoft.com/office/powerpoint/2010/main" val="2988073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There are several garbage collection approaches used by the modern GCs.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However, the early garbage collection algorithms mostly used the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Mark and Sweep approach</a:t>
            </a:r>
            <a:r>
              <a:rPr lang="en-US" sz="1600" dirty="0">
                <a:effectLst/>
                <a:latin typeface="Calibri" panose="020F0502020204030204" pitchFamily="34" charset="0"/>
                <a:ea typeface="Calibri" panose="020F0502020204030204" pitchFamily="34" charset="0"/>
                <a:cs typeface="Times New Roman" panose="02020603050405020304" pitchFamily="18" charset="0"/>
              </a:rPr>
              <a:t> to recover and reuse heap memory that is no longer in use by the application. In its most basic form, this approach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stops all running program threads</a:t>
            </a:r>
            <a:r>
              <a:rPr lang="en-US" sz="1600" dirty="0">
                <a:effectLst/>
                <a:latin typeface="Calibri" panose="020F0502020204030204" pitchFamily="34" charset="0"/>
                <a:ea typeface="Calibri" panose="020F0502020204030204" pitchFamily="34" charset="0"/>
                <a:cs typeface="Times New Roman" panose="02020603050405020304" pitchFamily="18" charset="0"/>
              </a:rPr>
              <a:t> with the so-called stop-the-world event. After that, it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traverses through the reference tree</a:t>
            </a:r>
            <a:r>
              <a:rPr lang="en-US" sz="1600" dirty="0">
                <a:effectLst/>
                <a:latin typeface="Calibri" panose="020F0502020204030204" pitchFamily="34" charset="0"/>
                <a:ea typeface="Calibri" panose="020F0502020204030204" pitchFamily="34" charset="0"/>
                <a:cs typeface="Times New Roman" panose="02020603050405020304" pitchFamily="18" charset="0"/>
              </a:rPr>
              <a:t> of utilized objects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and marks any object found as alive</a:t>
            </a:r>
            <a:r>
              <a:rPr lang="en-US" sz="1600" dirty="0">
                <a:effectLst/>
                <a:latin typeface="Calibri" panose="020F0502020204030204" pitchFamily="34" charset="0"/>
                <a:ea typeface="Calibri" panose="020F0502020204030204" pitchFamily="34" charset="0"/>
                <a:cs typeface="Times New Roman" panose="02020603050405020304" pitchFamily="18" charset="0"/>
              </a:rPr>
              <a:t>. Every remaining object is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regarded as garbage</a:t>
            </a:r>
            <a:r>
              <a:rPr lang="en-US" sz="1600" dirty="0">
                <a:effectLst/>
                <a:latin typeface="Calibri" panose="020F0502020204030204" pitchFamily="34" charset="0"/>
                <a:ea typeface="Calibri" panose="020F0502020204030204" pitchFamily="34" charset="0"/>
                <a:cs typeface="Times New Roman" panose="02020603050405020304" pitchFamily="18" charset="0"/>
              </a:rPr>
              <a:t> and is then ready to be collected and swept.</a:t>
            </a:r>
          </a:p>
          <a:p>
            <a:endParaRPr lang="en-US" dirty="0"/>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42</a:t>
            </a:fld>
            <a:endParaRPr lang="hr-HR" dirty="0"/>
          </a:p>
        </p:txBody>
      </p:sp>
    </p:spTree>
    <p:extLst>
      <p:ext uri="{BB962C8B-B14F-4D97-AF65-F5344CB8AC3E}">
        <p14:creationId xmlns:p14="http://schemas.microsoft.com/office/powerpoint/2010/main" val="1563289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this stop-the-world approach was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not suitable for multithreaded applications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it could become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inefficient and time-consuming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since it is stopping all threads. Additionally, as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heap size and the number of living objects increases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amount of time an application is interrupted for garbage collection grows. </a:t>
            </a: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43</a:t>
            </a:fld>
            <a:endParaRPr lang="hr-HR" dirty="0"/>
          </a:p>
        </p:txBody>
      </p:sp>
    </p:spTree>
    <p:extLst>
      <p:ext uri="{BB962C8B-B14F-4D97-AF65-F5344CB8AC3E}">
        <p14:creationId xmlns:p14="http://schemas.microsoft.com/office/powerpoint/2010/main" val="1255641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Due to those reasons, two other approaches pioneered with the task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keeping all processes active as long as possible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Concurrent collectors</a:t>
            </a:r>
            <a:r>
              <a:rPr lang="en-US" sz="1800" dirty="0">
                <a:effectLst/>
                <a:latin typeface="Calibri" panose="020F0502020204030204" pitchFamily="34" charset="0"/>
                <a:ea typeface="Calibri" panose="020F0502020204030204" pitchFamily="34" charset="0"/>
                <a:cs typeface="Times New Roman" panose="02020603050405020304" pitchFamily="18" charset="0"/>
              </a:rPr>
              <a:t> – collector thread runs on one process while the program threads keep running concurrently on the other processes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Parallel collectors</a:t>
            </a:r>
            <a:r>
              <a:rPr lang="en-US" sz="1800" dirty="0">
                <a:effectLst/>
                <a:latin typeface="Calibri" panose="020F0502020204030204" pitchFamily="34" charset="0"/>
                <a:ea typeface="Calibri" panose="020F0502020204030204" pitchFamily="34" charset="0"/>
                <a:cs typeface="Times New Roman" panose="02020603050405020304" pitchFamily="18" charset="0"/>
              </a:rPr>
              <a:t> – stopping all program threads completely and then running the collector in parallel in several collector threads</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Although GCs may employ different approaches to optimize their target performance metrics, in the general case, they tend to make a trade-off between throughput (number of operations done by an application), pause time (time that an application is forced to stop to let the GC execute), and memory usage (the amount of memory used in a process).</a:t>
            </a:r>
          </a:p>
          <a:p>
            <a:endParaRPr lang="en-US" dirty="0"/>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44</a:t>
            </a:fld>
            <a:endParaRPr lang="hr-HR" dirty="0"/>
          </a:p>
        </p:txBody>
      </p:sp>
    </p:spTree>
    <p:extLst>
      <p:ext uri="{BB962C8B-B14F-4D97-AF65-F5344CB8AC3E}">
        <p14:creationId xmlns:p14="http://schemas.microsoft.com/office/powerpoint/2010/main" val="2974631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Threads are mapped to the OS Thread since they are created until they are swapped by the garbage collector, they can not release them.</a:t>
            </a: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45</a:t>
            </a:fld>
            <a:endParaRPr lang="hr-HR" dirty="0"/>
          </a:p>
        </p:txBody>
      </p:sp>
    </p:spTree>
    <p:extLst>
      <p:ext uri="{BB962C8B-B14F-4D97-AF65-F5344CB8AC3E}">
        <p14:creationId xmlns:p14="http://schemas.microsoft.com/office/powerpoint/2010/main" val="137109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not say that one programming language is the best, and that one language is better then the other in every way. But some languages </a:t>
            </a:r>
            <a:r>
              <a:rPr lang="en-US" dirty="0" err="1"/>
              <a:t>preformen</a:t>
            </a:r>
            <a:r>
              <a:rPr lang="en-US" dirty="0"/>
              <a:t> better in certain cases.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 tricky </a:t>
            </a:r>
            <a:r>
              <a:rPr lang="en-US" dirty="0" err="1"/>
              <a:t>gueston</a:t>
            </a:r>
            <a:r>
              <a:rPr lang="en-US" dirty="0"/>
              <a:t> we could get after the “smart answer” “it depends” is “Depends on What”, how to compare different programming languages.</a:t>
            </a: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4</a:t>
            </a:fld>
            <a:endParaRPr lang="hr-HR" dirty="0"/>
          </a:p>
        </p:txBody>
      </p:sp>
    </p:spTree>
    <p:extLst>
      <p:ext uri="{BB962C8B-B14F-4D97-AF65-F5344CB8AC3E}">
        <p14:creationId xmlns:p14="http://schemas.microsoft.com/office/powerpoint/2010/main" val="2432856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Threads are mapped to the OS Thread since they are created until they are swapped by the garbage collector, they can not release them.</a:t>
            </a: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46</a:t>
            </a:fld>
            <a:endParaRPr lang="hr-HR" dirty="0"/>
          </a:p>
        </p:txBody>
      </p:sp>
    </p:spTree>
    <p:extLst>
      <p:ext uri="{BB962C8B-B14F-4D97-AF65-F5344CB8AC3E}">
        <p14:creationId xmlns:p14="http://schemas.microsoft.com/office/powerpoint/2010/main" val="814425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Threads are mapped to the OS Thread since they are created until they are swapped by the garbage collector, they can not release them.</a:t>
            </a: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47</a:t>
            </a:fld>
            <a:endParaRPr lang="hr-HR" dirty="0"/>
          </a:p>
        </p:txBody>
      </p:sp>
    </p:spTree>
    <p:extLst>
      <p:ext uri="{BB962C8B-B14F-4D97-AF65-F5344CB8AC3E}">
        <p14:creationId xmlns:p14="http://schemas.microsoft.com/office/powerpoint/2010/main" val="3921332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H2 – blocking operations</a:t>
            </a:r>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49</a:t>
            </a:fld>
            <a:endParaRPr lang="hr-HR" dirty="0"/>
          </a:p>
        </p:txBody>
      </p:sp>
    </p:spTree>
    <p:extLst>
      <p:ext uri="{BB962C8B-B14F-4D97-AF65-F5344CB8AC3E}">
        <p14:creationId xmlns:p14="http://schemas.microsoft.com/office/powerpoint/2010/main" val="1396149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Fj-</a:t>
            </a:r>
            <a:r>
              <a:rPr lang="en-US" dirty="0" err="1"/>
              <a:t>kmeans</a:t>
            </a:r>
            <a:r>
              <a:rPr lang="en-US" dirty="0"/>
              <a:t> – somewhat concurrent</a:t>
            </a:r>
          </a:p>
          <a:p>
            <a:r>
              <a:rPr lang="en-US" dirty="0"/>
              <a:t>Par-mnemonics – parallel streams </a:t>
            </a: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52</a:t>
            </a:fld>
            <a:endParaRPr lang="hr-HR" dirty="0"/>
          </a:p>
        </p:txBody>
      </p:sp>
    </p:spTree>
    <p:extLst>
      <p:ext uri="{BB962C8B-B14F-4D97-AF65-F5344CB8AC3E}">
        <p14:creationId xmlns:p14="http://schemas.microsoft.com/office/powerpoint/2010/main" val="3024956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with large amounts of data</a:t>
            </a:r>
          </a:p>
          <a:p>
            <a:r>
              <a:rPr lang="en-US" dirty="0"/>
              <a:t>Heavy heaps with many newly created objects</a:t>
            </a: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53</a:t>
            </a:fld>
            <a:endParaRPr lang="hr-HR" dirty="0"/>
          </a:p>
        </p:txBody>
      </p:sp>
    </p:spTree>
    <p:extLst>
      <p:ext uri="{BB962C8B-B14F-4D97-AF65-F5344CB8AC3E}">
        <p14:creationId xmlns:p14="http://schemas.microsoft.com/office/powerpoint/2010/main" val="197450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A5BD7-F043-4D1B-AA17-CD412FC534DE}" type="slidenum">
              <a:rPr kumimoji="0" lang="hr-H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hr-H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4502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55</a:t>
            </a:fld>
            <a:endParaRPr lang="hr-HR" dirty="0"/>
          </a:p>
        </p:txBody>
      </p:sp>
    </p:spTree>
    <p:extLst>
      <p:ext uri="{BB962C8B-B14F-4D97-AF65-F5344CB8AC3E}">
        <p14:creationId xmlns:p14="http://schemas.microsoft.com/office/powerpoint/2010/main" val="294647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does not perform as well in the web environment as it does in machine </a:t>
            </a:r>
            <a:r>
              <a:rPr lang="en-US" dirty="0" err="1"/>
              <a:t>learing</a:t>
            </a:r>
            <a:endParaRPr lang="en-US" dirty="0"/>
          </a:p>
          <a:p>
            <a:r>
              <a:rPr lang="en-US" dirty="0"/>
              <a:t>PHP preforms well on smaller and medium size application, but </a:t>
            </a:r>
            <a:r>
              <a:rPr lang="en-US" dirty="0" err="1"/>
              <a:t>messures</a:t>
            </a:r>
            <a:r>
              <a:rPr lang="en-US" dirty="0"/>
              <a:t> a significant </a:t>
            </a:r>
            <a:r>
              <a:rPr lang="en-US" dirty="0" err="1"/>
              <a:t>decreese</a:t>
            </a:r>
            <a:r>
              <a:rPr lang="en-US" dirty="0"/>
              <a:t> in performance for larger applications.</a:t>
            </a:r>
          </a:p>
          <a:p>
            <a:r>
              <a:rPr lang="en-US" dirty="0"/>
              <a:t>Node.js preforms really well on large scale application, but does not support </a:t>
            </a:r>
            <a:r>
              <a:rPr lang="en-US" dirty="0" err="1"/>
              <a:t>syncrounous</a:t>
            </a:r>
            <a:r>
              <a:rPr lang="en-US" dirty="0"/>
              <a:t> programming, meaning that it might cause problems with code readability.</a:t>
            </a:r>
          </a:p>
          <a:p>
            <a:r>
              <a:rPr lang="en-US" dirty="0"/>
              <a:t>C# has really good readability but does not have a high level Thread API, and is </a:t>
            </a:r>
            <a:r>
              <a:rPr lang="en-US" dirty="0" err="1"/>
              <a:t>therfore</a:t>
            </a:r>
            <a:r>
              <a:rPr lang="en-US" dirty="0"/>
              <a:t> </a:t>
            </a:r>
            <a:r>
              <a:rPr lang="en-US" dirty="0" err="1"/>
              <a:t>signifficanly</a:t>
            </a:r>
            <a:r>
              <a:rPr lang="en-US" dirty="0"/>
              <a:t> outperformed by Java since the developers are </a:t>
            </a:r>
            <a:r>
              <a:rPr lang="en-US" dirty="0" err="1"/>
              <a:t>aple</a:t>
            </a:r>
            <a:r>
              <a:rPr lang="en-US" dirty="0"/>
              <a:t> to optimize the threading processes. </a:t>
            </a:r>
          </a:p>
          <a:p>
            <a:r>
              <a:rPr lang="en-US" dirty="0"/>
              <a:t>Java Threads preform well when we talk about concurrency, but the JVM is heavy for small scale applications and Java Threads </a:t>
            </a:r>
            <a:r>
              <a:rPr lang="en-US" dirty="0" err="1"/>
              <a:t>thend</a:t>
            </a:r>
            <a:r>
              <a:rPr lang="en-US" dirty="0"/>
              <a:t> to outlive their tasks, which is a major problem. </a:t>
            </a:r>
            <a:br>
              <a:rPr lang="en-US" dirty="0"/>
            </a:br>
            <a:r>
              <a:rPr lang="en-US" dirty="0"/>
              <a:t>While Go and Kotlin solved the Thread mapping with lightweight implementation of threads however this negatively influenced their code readability.</a:t>
            </a:r>
          </a:p>
          <a:p>
            <a:r>
              <a:rPr lang="en-US" dirty="0"/>
              <a:t>Leavening us a bit confused on which language to use? Soo..</a:t>
            </a:r>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7</a:t>
            </a:fld>
            <a:endParaRPr lang="hr-HR" dirty="0"/>
          </a:p>
        </p:txBody>
      </p:sp>
    </p:spTree>
    <p:extLst>
      <p:ext uri="{BB962C8B-B14F-4D97-AF65-F5344CB8AC3E}">
        <p14:creationId xmlns:p14="http://schemas.microsoft.com/office/powerpoint/2010/main" val="304253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8</a:t>
            </a:fld>
            <a:endParaRPr lang="hr-HR" dirty="0"/>
          </a:p>
        </p:txBody>
      </p:sp>
    </p:spTree>
    <p:extLst>
      <p:ext uri="{BB962C8B-B14F-4D97-AF65-F5344CB8AC3E}">
        <p14:creationId xmlns:p14="http://schemas.microsoft.com/office/powerpoint/2010/main" val="939489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lgn="r"/>
            <a:fld id="{3EBA5BD7-F043-4D1B-AA17-CD412FC534DE}" type="slidenum">
              <a:rPr lang="hr-HR" smtClean="0"/>
              <a:pPr algn="r"/>
              <a:t>9</a:t>
            </a:fld>
            <a:endParaRPr lang="hr-HR" dirty="0"/>
          </a:p>
        </p:txBody>
      </p:sp>
    </p:spTree>
    <p:extLst>
      <p:ext uri="{BB962C8B-B14F-4D97-AF65-F5344CB8AC3E}">
        <p14:creationId xmlns:p14="http://schemas.microsoft.com/office/powerpoint/2010/main" val="2516484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r>
              <a:rPr lang="en-US" dirty="0"/>
              <a:t>- Say that Kotlin </a:t>
            </a:r>
            <a:r>
              <a:rPr lang="en-US" dirty="0" err="1"/>
              <a:t>compley</a:t>
            </a:r>
            <a:r>
              <a:rPr lang="en-US" dirty="0"/>
              <a:t> relies on the JVM</a:t>
            </a:r>
            <a:endParaRPr lang="hr-HR" dirty="0"/>
          </a:p>
        </p:txBody>
      </p:sp>
      <p:sp>
        <p:nvSpPr>
          <p:cNvPr id="4" name="Rezervirano mjesto za broj slajda 3"/>
          <p:cNvSpPr>
            <a:spLocks noGrp="1"/>
          </p:cNvSpPr>
          <p:nvPr>
            <p:ph type="sldNum" sz="quarter" idx="10"/>
          </p:nvPr>
        </p:nvSpPr>
        <p:spPr/>
        <p:txBody>
          <a:bodyPr rtlCol="0"/>
          <a:lstStyle/>
          <a:p>
            <a:pPr algn="r" rtl="0"/>
            <a:fld id="{3EBA5BD7-F043-4D1B-AA17-CD412FC534DE}" type="slidenum">
              <a:rPr lang="hr-HR" smtClean="0"/>
              <a:pPr algn="r" rtl="0"/>
              <a:t>11</a:t>
            </a:fld>
            <a:endParaRPr lang="hr-HR" dirty="0"/>
          </a:p>
        </p:txBody>
      </p:sp>
    </p:spTree>
    <p:extLst>
      <p:ext uri="{BB962C8B-B14F-4D97-AF65-F5344CB8AC3E}">
        <p14:creationId xmlns:p14="http://schemas.microsoft.com/office/powerpoint/2010/main" val="411722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14</a:t>
            </a:fld>
            <a:endParaRPr lang="hr-HR" dirty="0"/>
          </a:p>
        </p:txBody>
      </p:sp>
    </p:spTree>
    <p:extLst>
      <p:ext uri="{BB962C8B-B14F-4D97-AF65-F5344CB8AC3E}">
        <p14:creationId xmlns:p14="http://schemas.microsoft.com/office/powerpoint/2010/main" val="257083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 Api </a:t>
            </a:r>
            <a:r>
              <a:rPr lang="en-US" dirty="0" err="1"/>
              <a:t>mozes</a:t>
            </a:r>
            <a:r>
              <a:rPr lang="en-US" dirty="0"/>
              <a:t> </a:t>
            </a:r>
            <a:r>
              <a:rPr lang="en-US" dirty="0" err="1"/>
              <a:t>reci</a:t>
            </a:r>
            <a:r>
              <a:rPr lang="en-US" dirty="0"/>
              <a:t> da se </a:t>
            </a:r>
            <a:r>
              <a:rPr lang="en-US" dirty="0" err="1"/>
              <a:t>prilagodava</a:t>
            </a:r>
            <a:r>
              <a:rPr lang="en-US" dirty="0"/>
              <a:t> java.lang.Thread API </a:t>
            </a:r>
          </a:p>
          <a:p>
            <a:endParaRPr lang="en-US" dirty="0"/>
          </a:p>
        </p:txBody>
      </p:sp>
      <p:sp>
        <p:nvSpPr>
          <p:cNvPr id="4" name="Slide Number Placeholder 3"/>
          <p:cNvSpPr>
            <a:spLocks noGrp="1"/>
          </p:cNvSpPr>
          <p:nvPr>
            <p:ph type="sldNum" sz="quarter" idx="5"/>
          </p:nvPr>
        </p:nvSpPr>
        <p:spPr/>
        <p:txBody>
          <a:bodyPr/>
          <a:lstStyle/>
          <a:p>
            <a:pPr algn="r"/>
            <a:fld id="{3EBA5BD7-F043-4D1B-AA17-CD412FC534DE}" type="slidenum">
              <a:rPr lang="hr-HR" smtClean="0"/>
              <a:pPr algn="r"/>
              <a:t>15</a:t>
            </a:fld>
            <a:endParaRPr lang="hr-HR" dirty="0"/>
          </a:p>
        </p:txBody>
      </p:sp>
    </p:spTree>
    <p:extLst>
      <p:ext uri="{BB962C8B-B14F-4D97-AF65-F5344CB8AC3E}">
        <p14:creationId xmlns:p14="http://schemas.microsoft.com/office/powerpoint/2010/main" val="99280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F2A5D5-FD51-4EA2-B2D3-29FCD060EAB2}" type="datetime1">
              <a:rPr lang="hr-HR" smtClean="0"/>
              <a:pPr/>
              <a:t>17.5.2022.</a:t>
            </a:fld>
            <a:endParaRPr lang="hr-HR" dirty="0"/>
          </a:p>
        </p:txBody>
      </p:sp>
      <p:sp>
        <p:nvSpPr>
          <p:cNvPr id="5" name="Footer Placeholder 4"/>
          <p:cNvSpPr>
            <a:spLocks noGrp="1"/>
          </p:cNvSpPr>
          <p:nvPr>
            <p:ph type="ftr" sz="quarter" idx="11"/>
          </p:nvPr>
        </p:nvSpPr>
        <p:spPr/>
        <p:txBody>
          <a:bodyPr/>
          <a:lstStyle/>
          <a:p>
            <a:pPr rtl="0"/>
            <a:endParaRPr lang="hr-HR" dirty="0"/>
          </a:p>
        </p:txBody>
      </p:sp>
      <p:sp>
        <p:nvSpPr>
          <p:cNvPr id="6" name="Slide Number Placeholder 5"/>
          <p:cNvSpPr>
            <a:spLocks noGrp="1"/>
          </p:cNvSpPr>
          <p:nvPr>
            <p:ph type="sldNum" sz="quarter" idx="12"/>
          </p:nvPr>
        </p:nvSpPr>
        <p:spPr/>
        <p:txBody>
          <a:bodyPr/>
          <a:lstStyle/>
          <a:p>
            <a:pPr algn="r"/>
            <a:fld id="{C014DD1E-5D91-48A3-AD6D-45FBA980D106}" type="slidenum">
              <a:rPr lang="hr-HR" smtClean="0"/>
              <a:pPr algn="r"/>
              <a:t>‹#›</a:t>
            </a:fld>
            <a:endParaRPr lang="hr-HR"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26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2A5D5-FD51-4EA2-B2D3-29FCD060EAB2}" type="datetime1">
              <a:rPr lang="hr-HR" smtClean="0"/>
              <a:pPr/>
              <a:t>17.5.2022.</a:t>
            </a:fld>
            <a:endParaRPr lang="hr-HR" dirty="0"/>
          </a:p>
        </p:txBody>
      </p:sp>
      <p:sp>
        <p:nvSpPr>
          <p:cNvPr id="5" name="Footer Placeholder 4"/>
          <p:cNvSpPr>
            <a:spLocks noGrp="1"/>
          </p:cNvSpPr>
          <p:nvPr>
            <p:ph type="ftr" sz="quarter" idx="11"/>
          </p:nvPr>
        </p:nvSpPr>
        <p:spPr/>
        <p:txBody>
          <a:bodyPr/>
          <a:lstStyle/>
          <a:p>
            <a:pPr rtl="0"/>
            <a:endParaRPr lang="hr-HR" dirty="0"/>
          </a:p>
        </p:txBody>
      </p:sp>
      <p:sp>
        <p:nvSpPr>
          <p:cNvPr id="6" name="Slide Number Placeholder 5"/>
          <p:cNvSpPr>
            <a:spLocks noGrp="1"/>
          </p:cNvSpPr>
          <p:nvPr>
            <p:ph type="sldNum" sz="quarter" idx="12"/>
          </p:nvPr>
        </p:nvSpPr>
        <p:spPr/>
        <p:txBody>
          <a:bodyPr/>
          <a:lstStyle/>
          <a:p>
            <a:pPr algn="r"/>
            <a:fld id="{C014DD1E-5D91-48A3-AD6D-45FBA980D106}" type="slidenum">
              <a:rPr lang="hr-HR" smtClean="0"/>
              <a:pPr algn="r"/>
              <a:t>‹#›</a:t>
            </a:fld>
            <a:endParaRPr lang="hr-HR" dirty="0"/>
          </a:p>
        </p:txBody>
      </p:sp>
    </p:spTree>
    <p:extLst>
      <p:ext uri="{BB962C8B-B14F-4D97-AF65-F5344CB8AC3E}">
        <p14:creationId xmlns:p14="http://schemas.microsoft.com/office/powerpoint/2010/main" val="391075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2A5D5-FD51-4EA2-B2D3-29FCD060EAB2}" type="datetime1">
              <a:rPr lang="hr-HR" smtClean="0"/>
              <a:pPr/>
              <a:t>17.5.2022.</a:t>
            </a:fld>
            <a:endParaRPr lang="hr-HR" dirty="0"/>
          </a:p>
        </p:txBody>
      </p:sp>
      <p:sp>
        <p:nvSpPr>
          <p:cNvPr id="5" name="Footer Placeholder 4"/>
          <p:cNvSpPr>
            <a:spLocks noGrp="1"/>
          </p:cNvSpPr>
          <p:nvPr>
            <p:ph type="ftr" sz="quarter" idx="11"/>
          </p:nvPr>
        </p:nvSpPr>
        <p:spPr/>
        <p:txBody>
          <a:bodyPr/>
          <a:lstStyle/>
          <a:p>
            <a:pPr rtl="0"/>
            <a:endParaRPr lang="hr-HR" dirty="0"/>
          </a:p>
        </p:txBody>
      </p:sp>
      <p:sp>
        <p:nvSpPr>
          <p:cNvPr id="6" name="Slide Number Placeholder 5"/>
          <p:cNvSpPr>
            <a:spLocks noGrp="1"/>
          </p:cNvSpPr>
          <p:nvPr>
            <p:ph type="sldNum" sz="quarter" idx="12"/>
          </p:nvPr>
        </p:nvSpPr>
        <p:spPr/>
        <p:txBody>
          <a:bodyPr/>
          <a:lstStyle/>
          <a:p>
            <a:pPr algn="r"/>
            <a:fld id="{C014DD1E-5D91-48A3-AD6D-45FBA980D106}" type="slidenum">
              <a:rPr lang="hr-HR" smtClean="0"/>
              <a:pPr algn="r"/>
              <a:t>‹#›</a:t>
            </a:fld>
            <a:endParaRPr lang="hr-HR" dirty="0"/>
          </a:p>
        </p:txBody>
      </p:sp>
    </p:spTree>
    <p:extLst>
      <p:ext uri="{BB962C8B-B14F-4D97-AF65-F5344CB8AC3E}">
        <p14:creationId xmlns:p14="http://schemas.microsoft.com/office/powerpoint/2010/main" val="372591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2A5D5-FD51-4EA2-B2D3-29FCD060EAB2}" type="datetime1">
              <a:rPr lang="hr-HR" smtClean="0"/>
              <a:pPr/>
              <a:t>17.5.2022.</a:t>
            </a:fld>
            <a:endParaRPr lang="hr-HR" dirty="0"/>
          </a:p>
        </p:txBody>
      </p:sp>
      <p:sp>
        <p:nvSpPr>
          <p:cNvPr id="5" name="Footer Placeholder 4"/>
          <p:cNvSpPr>
            <a:spLocks noGrp="1"/>
          </p:cNvSpPr>
          <p:nvPr>
            <p:ph type="ftr" sz="quarter" idx="11"/>
          </p:nvPr>
        </p:nvSpPr>
        <p:spPr/>
        <p:txBody>
          <a:bodyPr/>
          <a:lstStyle/>
          <a:p>
            <a:pPr rtl="0"/>
            <a:endParaRPr lang="hr-HR" dirty="0"/>
          </a:p>
        </p:txBody>
      </p:sp>
      <p:sp>
        <p:nvSpPr>
          <p:cNvPr id="6" name="Slide Number Placeholder 5"/>
          <p:cNvSpPr>
            <a:spLocks noGrp="1"/>
          </p:cNvSpPr>
          <p:nvPr>
            <p:ph type="sldNum" sz="quarter" idx="12"/>
          </p:nvPr>
        </p:nvSpPr>
        <p:spPr/>
        <p:txBody>
          <a:bodyPr/>
          <a:lstStyle/>
          <a:p>
            <a:pPr algn="r"/>
            <a:fld id="{C014DD1E-5D91-48A3-AD6D-45FBA980D106}" type="slidenum">
              <a:rPr lang="hr-HR" smtClean="0"/>
              <a:pPr algn="r"/>
              <a:t>‹#›</a:t>
            </a:fld>
            <a:endParaRPr lang="hr-HR" dirty="0"/>
          </a:p>
        </p:txBody>
      </p:sp>
    </p:spTree>
    <p:extLst>
      <p:ext uri="{BB962C8B-B14F-4D97-AF65-F5344CB8AC3E}">
        <p14:creationId xmlns:p14="http://schemas.microsoft.com/office/powerpoint/2010/main" val="404399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F2A5D5-FD51-4EA2-B2D3-29FCD060EAB2}" type="datetime1">
              <a:rPr lang="hr-HR" smtClean="0"/>
              <a:pPr/>
              <a:t>17.5.2022.</a:t>
            </a:fld>
            <a:endParaRPr lang="hr-HR" dirty="0"/>
          </a:p>
        </p:txBody>
      </p:sp>
      <p:sp>
        <p:nvSpPr>
          <p:cNvPr id="5" name="Footer Placeholder 4"/>
          <p:cNvSpPr>
            <a:spLocks noGrp="1"/>
          </p:cNvSpPr>
          <p:nvPr>
            <p:ph type="ftr" sz="quarter" idx="11"/>
          </p:nvPr>
        </p:nvSpPr>
        <p:spPr/>
        <p:txBody>
          <a:bodyPr/>
          <a:lstStyle/>
          <a:p>
            <a:pPr rtl="0"/>
            <a:endParaRPr lang="hr-HR" dirty="0"/>
          </a:p>
        </p:txBody>
      </p:sp>
      <p:sp>
        <p:nvSpPr>
          <p:cNvPr id="6" name="Slide Number Placeholder 5"/>
          <p:cNvSpPr>
            <a:spLocks noGrp="1"/>
          </p:cNvSpPr>
          <p:nvPr>
            <p:ph type="sldNum" sz="quarter" idx="12"/>
          </p:nvPr>
        </p:nvSpPr>
        <p:spPr/>
        <p:txBody>
          <a:bodyPr/>
          <a:lstStyle/>
          <a:p>
            <a:pPr algn="r"/>
            <a:fld id="{C014DD1E-5D91-48A3-AD6D-45FBA980D106}" type="slidenum">
              <a:rPr lang="hr-HR" smtClean="0"/>
              <a:pPr algn="r"/>
              <a:t>‹#›</a:t>
            </a:fld>
            <a:endParaRPr lang="hr-HR"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63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F2A5D5-FD51-4EA2-B2D3-29FCD060EAB2}" type="datetime1">
              <a:rPr lang="hr-HR" smtClean="0"/>
              <a:pPr/>
              <a:t>17.5.2022.</a:t>
            </a:fld>
            <a:endParaRPr lang="hr-HR" dirty="0"/>
          </a:p>
        </p:txBody>
      </p:sp>
      <p:sp>
        <p:nvSpPr>
          <p:cNvPr id="6" name="Footer Placeholder 5"/>
          <p:cNvSpPr>
            <a:spLocks noGrp="1"/>
          </p:cNvSpPr>
          <p:nvPr>
            <p:ph type="ftr" sz="quarter" idx="11"/>
          </p:nvPr>
        </p:nvSpPr>
        <p:spPr/>
        <p:txBody>
          <a:bodyPr/>
          <a:lstStyle/>
          <a:p>
            <a:pPr rtl="0"/>
            <a:endParaRPr lang="hr-HR" dirty="0"/>
          </a:p>
        </p:txBody>
      </p:sp>
      <p:sp>
        <p:nvSpPr>
          <p:cNvPr id="7" name="Slide Number Placeholder 6"/>
          <p:cNvSpPr>
            <a:spLocks noGrp="1"/>
          </p:cNvSpPr>
          <p:nvPr>
            <p:ph type="sldNum" sz="quarter" idx="12"/>
          </p:nvPr>
        </p:nvSpPr>
        <p:spPr/>
        <p:txBody>
          <a:bodyPr/>
          <a:lstStyle/>
          <a:p>
            <a:pPr algn="r"/>
            <a:fld id="{C014DD1E-5D91-48A3-AD6D-45FBA980D106}" type="slidenum">
              <a:rPr lang="hr-HR" smtClean="0"/>
              <a:pPr algn="r"/>
              <a:t>‹#›</a:t>
            </a:fld>
            <a:endParaRPr lang="hr-HR" dirty="0"/>
          </a:p>
        </p:txBody>
      </p:sp>
    </p:spTree>
    <p:extLst>
      <p:ext uri="{BB962C8B-B14F-4D97-AF65-F5344CB8AC3E}">
        <p14:creationId xmlns:p14="http://schemas.microsoft.com/office/powerpoint/2010/main" val="42797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F2A5D5-FD51-4EA2-B2D3-29FCD060EAB2}" type="datetime1">
              <a:rPr lang="hr-HR" smtClean="0"/>
              <a:pPr/>
              <a:t>17.5.2022.</a:t>
            </a:fld>
            <a:endParaRPr lang="hr-HR" dirty="0"/>
          </a:p>
        </p:txBody>
      </p:sp>
      <p:sp>
        <p:nvSpPr>
          <p:cNvPr id="8" name="Footer Placeholder 7"/>
          <p:cNvSpPr>
            <a:spLocks noGrp="1"/>
          </p:cNvSpPr>
          <p:nvPr>
            <p:ph type="ftr" sz="quarter" idx="11"/>
          </p:nvPr>
        </p:nvSpPr>
        <p:spPr/>
        <p:txBody>
          <a:bodyPr/>
          <a:lstStyle/>
          <a:p>
            <a:pPr rtl="0"/>
            <a:endParaRPr lang="hr-HR" dirty="0"/>
          </a:p>
        </p:txBody>
      </p:sp>
      <p:sp>
        <p:nvSpPr>
          <p:cNvPr id="9" name="Slide Number Placeholder 8"/>
          <p:cNvSpPr>
            <a:spLocks noGrp="1"/>
          </p:cNvSpPr>
          <p:nvPr>
            <p:ph type="sldNum" sz="quarter" idx="12"/>
          </p:nvPr>
        </p:nvSpPr>
        <p:spPr/>
        <p:txBody>
          <a:bodyPr/>
          <a:lstStyle/>
          <a:p>
            <a:pPr algn="r"/>
            <a:fld id="{C014DD1E-5D91-48A3-AD6D-45FBA980D106}" type="slidenum">
              <a:rPr lang="hr-HR" smtClean="0"/>
              <a:pPr algn="r"/>
              <a:t>‹#›</a:t>
            </a:fld>
            <a:endParaRPr lang="hr-HR" dirty="0"/>
          </a:p>
        </p:txBody>
      </p:sp>
    </p:spTree>
    <p:extLst>
      <p:ext uri="{BB962C8B-B14F-4D97-AF65-F5344CB8AC3E}">
        <p14:creationId xmlns:p14="http://schemas.microsoft.com/office/powerpoint/2010/main" val="166989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F2A5D5-FD51-4EA2-B2D3-29FCD060EAB2}" type="datetime1">
              <a:rPr lang="hr-HR" smtClean="0"/>
              <a:pPr/>
              <a:t>17.5.2022.</a:t>
            </a:fld>
            <a:endParaRPr lang="hr-HR" dirty="0"/>
          </a:p>
        </p:txBody>
      </p:sp>
      <p:sp>
        <p:nvSpPr>
          <p:cNvPr id="4" name="Footer Placeholder 3"/>
          <p:cNvSpPr>
            <a:spLocks noGrp="1"/>
          </p:cNvSpPr>
          <p:nvPr>
            <p:ph type="ftr" sz="quarter" idx="11"/>
          </p:nvPr>
        </p:nvSpPr>
        <p:spPr/>
        <p:txBody>
          <a:bodyPr/>
          <a:lstStyle/>
          <a:p>
            <a:pPr rtl="0"/>
            <a:endParaRPr lang="hr-HR" dirty="0"/>
          </a:p>
        </p:txBody>
      </p:sp>
      <p:sp>
        <p:nvSpPr>
          <p:cNvPr id="5" name="Slide Number Placeholder 4"/>
          <p:cNvSpPr>
            <a:spLocks noGrp="1"/>
          </p:cNvSpPr>
          <p:nvPr>
            <p:ph type="sldNum" sz="quarter" idx="12"/>
          </p:nvPr>
        </p:nvSpPr>
        <p:spPr/>
        <p:txBody>
          <a:bodyPr/>
          <a:lstStyle/>
          <a:p>
            <a:pPr algn="r"/>
            <a:fld id="{C014DD1E-5D91-48A3-AD6D-45FBA980D106}" type="slidenum">
              <a:rPr lang="hr-HR" smtClean="0"/>
              <a:pPr algn="r"/>
              <a:t>‹#›</a:t>
            </a:fld>
            <a:endParaRPr lang="hr-HR" dirty="0"/>
          </a:p>
        </p:txBody>
      </p:sp>
    </p:spTree>
    <p:extLst>
      <p:ext uri="{BB962C8B-B14F-4D97-AF65-F5344CB8AC3E}">
        <p14:creationId xmlns:p14="http://schemas.microsoft.com/office/powerpoint/2010/main" val="260620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BF2A5D5-FD51-4EA2-B2D3-29FCD060EAB2}" type="datetime1">
              <a:rPr lang="hr-HR" smtClean="0"/>
              <a:pPr/>
              <a:t>17.5.2022.</a:t>
            </a:fld>
            <a:endParaRPr lang="hr-H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hr-HR" dirty="0"/>
          </a:p>
        </p:txBody>
      </p:sp>
      <p:sp>
        <p:nvSpPr>
          <p:cNvPr id="9" name="Slide Number Placeholder 8"/>
          <p:cNvSpPr>
            <a:spLocks noGrp="1"/>
          </p:cNvSpPr>
          <p:nvPr>
            <p:ph type="sldNum" sz="quarter" idx="12"/>
          </p:nvPr>
        </p:nvSpPr>
        <p:spPr/>
        <p:txBody>
          <a:bodyPr/>
          <a:lstStyle/>
          <a:p>
            <a:pPr algn="r"/>
            <a:fld id="{C014DD1E-5D91-48A3-AD6D-45FBA980D106}" type="slidenum">
              <a:rPr lang="hr-HR" smtClean="0"/>
              <a:pPr algn="r"/>
              <a:t>‹#›</a:t>
            </a:fld>
            <a:endParaRPr lang="hr-HR" dirty="0"/>
          </a:p>
        </p:txBody>
      </p:sp>
    </p:spTree>
    <p:extLst>
      <p:ext uri="{BB962C8B-B14F-4D97-AF65-F5344CB8AC3E}">
        <p14:creationId xmlns:p14="http://schemas.microsoft.com/office/powerpoint/2010/main" val="269029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EBF2A5D5-FD51-4EA2-B2D3-29FCD060EAB2}" type="datetime1">
              <a:rPr lang="hr-HR" smtClean="0"/>
              <a:pPr/>
              <a:t>17.5.2022.</a:t>
            </a:fld>
            <a:endParaRPr lang="hr-HR"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pPr rtl="0"/>
            <a:endParaRPr lang="hr-H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fld id="{C014DD1E-5D91-48A3-AD6D-45FBA980D106}" type="slidenum">
              <a:rPr lang="hr-HR" smtClean="0"/>
              <a:pPr algn="r"/>
              <a:t>‹#›</a:t>
            </a:fld>
            <a:endParaRPr lang="hr-HR" dirty="0"/>
          </a:p>
        </p:txBody>
      </p:sp>
    </p:spTree>
    <p:extLst>
      <p:ext uri="{BB962C8B-B14F-4D97-AF65-F5344CB8AC3E}">
        <p14:creationId xmlns:p14="http://schemas.microsoft.com/office/powerpoint/2010/main" val="197783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F2A5D5-FD51-4EA2-B2D3-29FCD060EAB2}" type="datetime1">
              <a:rPr lang="hr-HR" smtClean="0"/>
              <a:pPr/>
              <a:t>17.5.2022.</a:t>
            </a:fld>
            <a:endParaRPr lang="hr-HR" dirty="0"/>
          </a:p>
        </p:txBody>
      </p:sp>
      <p:sp>
        <p:nvSpPr>
          <p:cNvPr id="6" name="Footer Placeholder 5"/>
          <p:cNvSpPr>
            <a:spLocks noGrp="1"/>
          </p:cNvSpPr>
          <p:nvPr>
            <p:ph type="ftr" sz="quarter" idx="11"/>
          </p:nvPr>
        </p:nvSpPr>
        <p:spPr/>
        <p:txBody>
          <a:bodyPr/>
          <a:lstStyle/>
          <a:p>
            <a:pPr rtl="0"/>
            <a:endParaRPr lang="hr-HR" dirty="0"/>
          </a:p>
        </p:txBody>
      </p:sp>
      <p:sp>
        <p:nvSpPr>
          <p:cNvPr id="7" name="Slide Number Placeholder 6"/>
          <p:cNvSpPr>
            <a:spLocks noGrp="1"/>
          </p:cNvSpPr>
          <p:nvPr>
            <p:ph type="sldNum" sz="quarter" idx="12"/>
          </p:nvPr>
        </p:nvSpPr>
        <p:spPr/>
        <p:txBody>
          <a:bodyPr/>
          <a:lstStyle/>
          <a:p>
            <a:pPr algn="r"/>
            <a:fld id="{C014DD1E-5D91-48A3-AD6D-45FBA980D106}" type="slidenum">
              <a:rPr lang="hr-HR" smtClean="0"/>
              <a:pPr algn="r"/>
              <a:t>‹#›</a:t>
            </a:fld>
            <a:endParaRPr lang="hr-HR" dirty="0"/>
          </a:p>
        </p:txBody>
      </p:sp>
    </p:spTree>
    <p:extLst>
      <p:ext uri="{BB962C8B-B14F-4D97-AF65-F5344CB8AC3E}">
        <p14:creationId xmlns:p14="http://schemas.microsoft.com/office/powerpoint/2010/main" val="273032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EBF2A5D5-FD51-4EA2-B2D3-29FCD060EAB2}" type="datetime1">
              <a:rPr lang="hr-HR" smtClean="0"/>
              <a:pPr/>
              <a:t>17.5.2022.</a:t>
            </a:fld>
            <a:endParaRPr lang="hr-HR"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hr-HR"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pPr algn="r"/>
            <a:fld id="{C014DD1E-5D91-48A3-AD6D-45FBA980D106}" type="slidenum">
              <a:rPr lang="hr-HR" smtClean="0"/>
              <a:pPr algn="r"/>
              <a:t>‹#›</a:t>
            </a:fld>
            <a:endParaRPr lang="hr-HR" dirty="0"/>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0737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1.sv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8BA3243-42C1-4315-9ADA-40AA9319B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615058-1F0D-D436-C47A-4442108730FF}"/>
              </a:ext>
            </a:extLst>
          </p:cNvPr>
          <p:cNvSpPr>
            <a:spLocks noGrp="1"/>
          </p:cNvSpPr>
          <p:nvPr>
            <p:ph type="ctrTitle"/>
          </p:nvPr>
        </p:nvSpPr>
        <p:spPr>
          <a:xfrm>
            <a:off x="6728247" y="639098"/>
            <a:ext cx="4811818" cy="3332777"/>
          </a:xfrm>
        </p:spPr>
        <p:txBody>
          <a:bodyPr>
            <a:normAutofit/>
          </a:bodyPr>
          <a:lstStyle/>
          <a:p>
            <a:r>
              <a:rPr lang="en-US" sz="4500" b="1" dirty="0"/>
              <a:t>Performance Enhancements using Virtual Threads and Modern Memory Management</a:t>
            </a:r>
          </a:p>
        </p:txBody>
      </p:sp>
      <p:sp>
        <p:nvSpPr>
          <p:cNvPr id="3" name="Subtitle 2">
            <a:extLst>
              <a:ext uri="{FF2B5EF4-FFF2-40B4-BE49-F238E27FC236}">
                <a16:creationId xmlns:a16="http://schemas.microsoft.com/office/drawing/2014/main" id="{6AA74E6E-5355-B859-9A18-D857DC62527C}"/>
              </a:ext>
            </a:extLst>
          </p:cNvPr>
          <p:cNvSpPr>
            <a:spLocks noGrp="1"/>
          </p:cNvSpPr>
          <p:nvPr>
            <p:ph type="subTitle" idx="1"/>
          </p:nvPr>
        </p:nvSpPr>
        <p:spPr>
          <a:xfrm>
            <a:off x="6746639" y="4714926"/>
            <a:ext cx="3812269" cy="1238616"/>
          </a:xfrm>
        </p:spPr>
        <p:txBody>
          <a:bodyPr>
            <a:normAutofit fontScale="92500" lnSpcReduction="10000"/>
          </a:bodyPr>
          <a:lstStyle/>
          <a:p>
            <a:pPr defTabSz="914400">
              <a:spcAft>
                <a:spcPts val="600"/>
              </a:spcAft>
            </a:pPr>
            <a:r>
              <a:rPr lang="en-US" sz="2200" dirty="0">
                <a:solidFill>
                  <a:schemeClr val="tx1">
                    <a:lumMod val="85000"/>
                    <a:lumOff val="15000"/>
                  </a:schemeClr>
                </a:solidFill>
              </a:rPr>
              <a:t>Dora Beronić </a:t>
            </a:r>
            <a:br>
              <a:rPr lang="en-US" sz="2200" dirty="0">
                <a:solidFill>
                  <a:schemeClr val="tx1">
                    <a:lumMod val="85000"/>
                    <a:lumOff val="15000"/>
                  </a:schemeClr>
                </a:solidFill>
              </a:rPr>
            </a:br>
            <a:r>
              <a:rPr lang="en-US" sz="2200" dirty="0">
                <a:solidFill>
                  <a:schemeClr val="tx1">
                    <a:lumMod val="85000"/>
                    <a:lumOff val="15000"/>
                  </a:schemeClr>
                </a:solidFill>
              </a:rPr>
              <a:t>Lara Modrić</a:t>
            </a:r>
            <a:br>
              <a:rPr lang="en-US" sz="2200" dirty="0">
                <a:solidFill>
                  <a:schemeClr val="tx1">
                    <a:lumMod val="85000"/>
                    <a:lumOff val="15000"/>
                  </a:schemeClr>
                </a:solidFill>
              </a:rPr>
            </a:br>
            <a:r>
              <a:rPr lang="en-US" sz="2200" dirty="0">
                <a:solidFill>
                  <a:schemeClr val="tx1">
                    <a:lumMod val="85000"/>
                    <a:lumOff val="15000"/>
                  </a:schemeClr>
                </a:solidFill>
              </a:rPr>
              <a:t>NINA NOVOSEL</a:t>
            </a:r>
            <a:br>
              <a:rPr lang="en-US" sz="2200" dirty="0">
                <a:solidFill>
                  <a:schemeClr val="tx1">
                    <a:lumMod val="85000"/>
                    <a:lumOff val="15000"/>
                  </a:schemeClr>
                </a:solidFill>
              </a:rPr>
            </a:br>
            <a:r>
              <a:rPr lang="en-US" sz="2200" dirty="0">
                <a:solidFill>
                  <a:schemeClr val="tx1">
                    <a:lumMod val="85000"/>
                    <a:lumOff val="15000"/>
                  </a:schemeClr>
                </a:solidFill>
              </a:rPr>
              <a:t>Branko Mihaljević, PhD</a:t>
            </a:r>
          </a:p>
          <a:p>
            <a:endParaRPr lang="en-US" dirty="0">
              <a:solidFill>
                <a:schemeClr val="tx1">
                  <a:lumMod val="85000"/>
                  <a:lumOff val="15000"/>
                </a:schemeClr>
              </a:solidFill>
            </a:endParaRPr>
          </a:p>
        </p:txBody>
      </p:sp>
      <p:sp>
        <p:nvSpPr>
          <p:cNvPr id="73" name="Rectangle 72">
            <a:extLst>
              <a:ext uri="{FF2B5EF4-FFF2-40B4-BE49-F238E27FC236}">
                <a16:creationId xmlns:a16="http://schemas.microsoft.com/office/drawing/2014/main" id="{3CD2AC58-26E2-4F2B-BB55-FF8007E4B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9" y="321733"/>
            <a:ext cx="3057109"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descr="Logo, company name&#10;&#10;Description automatically generated">
            <a:extLst>
              <a:ext uri="{FF2B5EF4-FFF2-40B4-BE49-F238E27FC236}">
                <a16:creationId xmlns:a16="http://schemas.microsoft.com/office/drawing/2014/main" id="{EBC730FC-1B2C-7FAD-926C-C57652551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788" y="1340768"/>
            <a:ext cx="2783975" cy="1385026"/>
          </a:xfrm>
          <a:prstGeom prst="rect">
            <a:avLst/>
          </a:prstGeom>
        </p:spPr>
      </p:pic>
      <p:sp>
        <p:nvSpPr>
          <p:cNvPr id="75" name="Rectangle 74">
            <a:extLst>
              <a:ext uri="{FF2B5EF4-FFF2-40B4-BE49-F238E27FC236}">
                <a16:creationId xmlns:a16="http://schemas.microsoft.com/office/drawing/2014/main" id="{4A357E09-6CAE-4F82-B074-82B8BD7C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1146" y="321733"/>
            <a:ext cx="2583266"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4E2EA671-F09A-4CF2-96A1-9255D53C1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9" y="3879167"/>
            <a:ext cx="3057109"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F372741D-A371-404D-910F-5BF0CD35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669" y="2451014"/>
            <a:ext cx="2566742"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Logo&#10;&#10;Description automatically generated">
            <a:extLst>
              <a:ext uri="{FF2B5EF4-FFF2-40B4-BE49-F238E27FC236}">
                <a16:creationId xmlns:a16="http://schemas.microsoft.com/office/drawing/2014/main" id="{D5902BC4-668C-DD19-CD3B-FFE2EE2F8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797" y="3356965"/>
            <a:ext cx="2294484" cy="1720863"/>
          </a:xfrm>
          <a:prstGeom prst="rect">
            <a:avLst/>
          </a:prstGeom>
        </p:spPr>
      </p:pic>
      <p:cxnSp>
        <p:nvCxnSpPr>
          <p:cNvPr id="81" name="Straight Connector 80">
            <a:extLst>
              <a:ext uri="{FF2B5EF4-FFF2-40B4-BE49-F238E27FC236}">
                <a16:creationId xmlns:a16="http://schemas.microsoft.com/office/drawing/2014/main" id="{AE5F1B50-B32F-4B5D-8735-8F3E9B7EE8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3280" y="4343400"/>
            <a:ext cx="438797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FEF7D0D6-CA38-4628-8593-66984172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458660E3-E5DE-4B48-BF77-8452EF6B4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885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Naslov 1">
            <a:extLst>
              <a:ext uri="{FF2B5EF4-FFF2-40B4-BE49-F238E27FC236}">
                <a16:creationId xmlns:a16="http://schemas.microsoft.com/office/drawing/2014/main" id="{588C9CA5-87AB-57EF-93E6-9B97A87A2139}"/>
              </a:ext>
            </a:extLst>
          </p:cNvPr>
          <p:cNvSpPr>
            <a:spLocks noGrp="1"/>
          </p:cNvSpPr>
          <p:nvPr>
            <p:ph type="title"/>
          </p:nvPr>
        </p:nvSpPr>
        <p:spPr>
          <a:xfrm>
            <a:off x="6410015" y="634946"/>
            <a:ext cx="5125836" cy="1450757"/>
          </a:xfrm>
        </p:spPr>
        <p:txBody>
          <a:bodyPr>
            <a:normAutofit/>
          </a:bodyPr>
          <a:lstStyle/>
          <a:p>
            <a:r>
              <a:rPr lang="en-US" dirty="0">
                <a:ln w="0"/>
                <a:effectLst>
                  <a:outerShdw blurRad="38100" dist="38100" dir="2700000" algn="tl">
                    <a:srgbClr val="000000">
                      <a:alpha val="43137"/>
                    </a:srgbClr>
                  </a:outerShdw>
                </a:effectLst>
              </a:rPr>
              <a:t>Concurrency</a:t>
            </a:r>
          </a:p>
        </p:txBody>
      </p:sp>
      <p:pic>
        <p:nvPicPr>
          <p:cNvPr id="9" name="Picture 2" descr="CONCURRENT PROGRAMMING ISNOTEASY | Programming Meme on ME.ME">
            <a:extLst>
              <a:ext uri="{FF2B5EF4-FFF2-40B4-BE49-F238E27FC236}">
                <a16:creationId xmlns:a16="http://schemas.microsoft.com/office/drawing/2014/main" id="{59918F3A-3A3E-498F-5D36-555374AD8D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70579" y="645106"/>
            <a:ext cx="4395097" cy="524774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0014" y="2086188"/>
            <a:ext cx="4747571"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Rezervirano mjesto sadržaja 2">
            <a:extLst>
              <a:ext uri="{FF2B5EF4-FFF2-40B4-BE49-F238E27FC236}">
                <a16:creationId xmlns:a16="http://schemas.microsoft.com/office/drawing/2014/main" id="{1935EBA3-68B0-C2C7-BF47-7284F9A61A32}"/>
              </a:ext>
            </a:extLst>
          </p:cNvPr>
          <p:cNvSpPr>
            <a:spLocks noGrp="1"/>
          </p:cNvSpPr>
          <p:nvPr>
            <p:ph idx="1"/>
          </p:nvPr>
        </p:nvSpPr>
        <p:spPr>
          <a:xfrm>
            <a:off x="6410014" y="2198914"/>
            <a:ext cx="5125837" cy="2886270"/>
          </a:xfrm>
        </p:spPr>
        <p:txBody>
          <a:bodyPr>
            <a:normAutofit/>
          </a:bodyPr>
          <a:lstStyle/>
          <a:p>
            <a:pPr marL="0" indent="0">
              <a:buNone/>
            </a:pPr>
            <a:endParaRPr lang="en-GB" dirty="0"/>
          </a:p>
          <a:p>
            <a:r>
              <a:rPr lang="hr-HR" dirty="0"/>
              <a:t>H</a:t>
            </a:r>
            <a:r>
              <a:rPr lang="en-US" dirty="0" err="1"/>
              <a:t>andling</a:t>
            </a:r>
            <a:r>
              <a:rPr lang="en-US" dirty="0"/>
              <a:t> </a:t>
            </a:r>
            <a:r>
              <a:rPr lang="hr-HR" dirty="0"/>
              <a:t> </a:t>
            </a:r>
            <a:r>
              <a:rPr lang="en-GB" dirty="0"/>
              <a:t>multiple tasks</a:t>
            </a:r>
            <a:r>
              <a:rPr lang="hr-HR" dirty="0"/>
              <a:t> </a:t>
            </a:r>
            <a:r>
              <a:rPr lang="en-GB" dirty="0"/>
              <a:t>at the same time</a:t>
            </a:r>
          </a:p>
          <a:p>
            <a:r>
              <a:rPr lang="en-GB" dirty="0"/>
              <a:t>Switching contexts between tasks</a:t>
            </a:r>
          </a:p>
        </p:txBody>
      </p:sp>
      <p:sp>
        <p:nvSpPr>
          <p:cNvPr id="18" name="Rectangle 17">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5599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b="1" dirty="0">
                <a:ln w="0"/>
                <a:solidFill>
                  <a:schemeClr val="accent1"/>
                </a:solidFill>
                <a:effectLst>
                  <a:outerShdw blurRad="38100" dist="25400" dir="5400000" algn="ctr" rotWithShape="0">
                    <a:srgbClr val="6E747A">
                      <a:alpha val="43000"/>
                    </a:srgbClr>
                  </a:outerShdw>
                </a:effectLst>
              </a:rPr>
              <a:t>Threads </a:t>
            </a:r>
            <a:r>
              <a:rPr lang="hr-HR" b="1" dirty="0" err="1">
                <a:ln w="0"/>
                <a:solidFill>
                  <a:schemeClr val="accent1"/>
                </a:solidFill>
                <a:effectLst>
                  <a:outerShdw blurRad="38100" dist="25400" dir="5400000" algn="ctr" rotWithShape="0">
                    <a:srgbClr val="6E747A">
                      <a:alpha val="43000"/>
                    </a:srgbClr>
                  </a:outerShdw>
                </a:effectLst>
              </a:rPr>
              <a:t>in</a:t>
            </a:r>
            <a:r>
              <a:rPr lang="hr-HR" b="1" dirty="0">
                <a:ln w="0"/>
                <a:solidFill>
                  <a:schemeClr val="accent1"/>
                </a:solidFill>
                <a:effectLst>
                  <a:outerShdw blurRad="38100" dist="25400" dir="5400000" algn="ctr" rotWithShape="0">
                    <a:srgbClr val="6E747A">
                      <a:alpha val="43000"/>
                    </a:srgbClr>
                  </a:outerShdw>
                </a:effectLst>
              </a:rPr>
              <a:t> Java </a:t>
            </a:r>
            <a:r>
              <a:rPr lang="hr-HR" b="1" dirty="0" err="1">
                <a:ln w="0"/>
                <a:solidFill>
                  <a:schemeClr val="accent1"/>
                </a:solidFill>
                <a:effectLst>
                  <a:outerShdw blurRad="38100" dist="25400" dir="5400000" algn="ctr" rotWithShape="0">
                    <a:srgbClr val="6E747A">
                      <a:alpha val="43000"/>
                    </a:srgbClr>
                  </a:outerShdw>
                </a:effectLst>
              </a:rPr>
              <a:t>and</a:t>
            </a:r>
            <a:r>
              <a:rPr lang="hr-HR" b="1" dirty="0">
                <a:ln w="0"/>
                <a:solidFill>
                  <a:schemeClr val="accent1"/>
                </a:solidFill>
                <a:effectLst>
                  <a:outerShdw blurRad="38100" dist="25400" dir="5400000" algn="ctr" rotWithShape="0">
                    <a:srgbClr val="6E747A">
                      <a:alpha val="43000"/>
                    </a:srgbClr>
                  </a:outerShdw>
                </a:effectLst>
              </a:rPr>
              <a:t> </a:t>
            </a:r>
            <a:r>
              <a:rPr lang="hr-HR" b="1" dirty="0" err="1">
                <a:ln w="0"/>
                <a:solidFill>
                  <a:schemeClr val="accent1"/>
                </a:solidFill>
                <a:effectLst>
                  <a:outerShdw blurRad="38100" dist="25400" dir="5400000" algn="ctr" rotWithShape="0">
                    <a:srgbClr val="6E747A">
                      <a:alpha val="43000"/>
                    </a:srgbClr>
                  </a:outerShdw>
                </a:effectLst>
              </a:rPr>
              <a:t>Kotlin</a:t>
            </a:r>
            <a:endParaRPr lang="hr-HR" b="1" dirty="0">
              <a:ln w="0"/>
              <a:solidFill>
                <a:schemeClr val="accent1"/>
              </a:solidFill>
              <a:effectLst>
                <a:outerShdw blurRad="38100" dist="25400" dir="5400000" algn="ctr" rotWithShape="0">
                  <a:srgbClr val="6E747A">
                    <a:alpha val="43000"/>
                  </a:srgbClr>
                </a:outerShdw>
              </a:effectLst>
            </a:endParaRPr>
          </a:p>
        </p:txBody>
      </p:sp>
      <p:sp>
        <p:nvSpPr>
          <p:cNvPr id="3" name="Rezervirano mjesto za sadržaj 2"/>
          <p:cNvSpPr>
            <a:spLocks noGrp="1"/>
          </p:cNvSpPr>
          <p:nvPr>
            <p:ph sz="half" idx="1"/>
          </p:nvPr>
        </p:nvSpPr>
        <p:spPr/>
        <p:txBody>
          <a:bodyPr rtlCol="0" anchor="ctr"/>
          <a:lstStyle/>
          <a:p>
            <a:pPr rtl="0"/>
            <a:r>
              <a:rPr lang="hr-HR" dirty="0"/>
              <a:t>JVM threads </a:t>
            </a:r>
            <a:r>
              <a:rPr lang="hr-HR" dirty="0">
                <a:sym typeface="Wingdings" panose="05000000000000000000" pitchFamily="2" charset="2"/>
              </a:rPr>
              <a:t> </a:t>
            </a:r>
            <a:r>
              <a:rPr lang="hr-HR" dirty="0" err="1">
                <a:sym typeface="Wingdings" panose="05000000000000000000" pitchFamily="2" charset="2"/>
              </a:rPr>
              <a:t>wrappers</a:t>
            </a:r>
            <a:r>
              <a:rPr lang="hr-HR" dirty="0">
                <a:sym typeface="Wingdings" panose="05000000000000000000" pitchFamily="2" charset="2"/>
              </a:rPr>
              <a:t> </a:t>
            </a:r>
            <a:r>
              <a:rPr lang="hr-HR" dirty="0" err="1">
                <a:sym typeface="Wingdings" panose="05000000000000000000" pitchFamily="2" charset="2"/>
              </a:rPr>
              <a:t>around</a:t>
            </a:r>
            <a:r>
              <a:rPr lang="hr-HR" dirty="0">
                <a:sym typeface="Wingdings" panose="05000000000000000000" pitchFamily="2" charset="2"/>
              </a:rPr>
              <a:t> OS threads</a:t>
            </a:r>
          </a:p>
          <a:p>
            <a:pPr lvl="1"/>
            <a:r>
              <a:rPr lang="hr-HR" dirty="0" err="1"/>
              <a:t>Scheduling</a:t>
            </a:r>
            <a:r>
              <a:rPr lang="hr-HR" dirty="0"/>
              <a:t> </a:t>
            </a:r>
            <a:r>
              <a:rPr lang="hr-HR" dirty="0" err="1"/>
              <a:t>done</a:t>
            </a:r>
            <a:r>
              <a:rPr lang="hr-HR" dirty="0"/>
              <a:t> </a:t>
            </a:r>
            <a:r>
              <a:rPr lang="hr-HR" dirty="0" err="1"/>
              <a:t>by</a:t>
            </a:r>
            <a:r>
              <a:rPr lang="hr-HR" dirty="0"/>
              <a:t> OS</a:t>
            </a:r>
          </a:p>
          <a:p>
            <a:pPr rtl="0"/>
            <a:r>
              <a:rPr lang="hr-HR" dirty="0" err="1"/>
              <a:t>Kotlin’s</a:t>
            </a:r>
            <a:r>
              <a:rPr lang="hr-HR" dirty="0"/>
              <a:t> threads </a:t>
            </a:r>
            <a:r>
              <a:rPr lang="hr-HR" dirty="0" err="1"/>
              <a:t>library</a:t>
            </a:r>
            <a:r>
              <a:rPr lang="hr-HR" dirty="0"/>
              <a:t> </a:t>
            </a:r>
            <a:r>
              <a:rPr lang="hr-HR" dirty="0" err="1"/>
              <a:t>connected</a:t>
            </a:r>
            <a:r>
              <a:rPr lang="hr-HR" dirty="0"/>
              <a:t> to </a:t>
            </a:r>
            <a:r>
              <a:rPr lang="hr-HR" dirty="0" err="1"/>
              <a:t>Java’s</a:t>
            </a:r>
            <a:r>
              <a:rPr lang="hr-HR" dirty="0"/>
              <a:t> threads</a:t>
            </a:r>
          </a:p>
        </p:txBody>
      </p:sp>
      <p:graphicFrame>
        <p:nvGraphicFramePr>
          <p:cNvPr id="5" name="Rezervirano mjesto za sadržaj 4" descr="Postupak u fazama u kojem se prikazuju 3 zadataka složena jedan ispod drugog, a dvije strelice okrenute prema dolje koriste se da bi naznačile tijek od prvoga zadatka prema drugome te od drugoga prema trećem."/>
          <p:cNvGraphicFramePr>
            <a:graphicFrameLocks noGrp="1"/>
          </p:cNvGraphicFramePr>
          <p:nvPr>
            <p:ph sz="half" idx="2"/>
            <p:extLst>
              <p:ext uri="{D42A27DB-BD31-4B8C-83A1-F6EECF244321}">
                <p14:modId xmlns:p14="http://schemas.microsoft.com/office/powerpoint/2010/main" val="1822778149"/>
              </p:ext>
            </p:extLst>
          </p:nvPr>
        </p:nvGraphicFramePr>
        <p:xfrm>
          <a:off x="6216650" y="1846263"/>
          <a:ext cx="4935538"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31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FE98959E-5407-46AB-B495-1E7B2B4CF02E}"/>
              </a:ext>
            </a:extLst>
          </p:cNvPr>
          <p:cNvSpPr>
            <a:spLocks noGrp="1"/>
          </p:cNvSpPr>
          <p:nvPr>
            <p:ph type="title"/>
          </p:nvPr>
        </p:nvSpPr>
        <p:spPr>
          <a:xfrm>
            <a:off x="1096994" y="286603"/>
            <a:ext cx="10055780" cy="1450757"/>
          </a:xfrm>
        </p:spPr>
        <p:txBody>
          <a:bodyPr vert="horz" lIns="91440" tIns="45720" rIns="91440" bIns="45720" rtlCol="0" anchor="b">
            <a:normAutofit/>
          </a:bodyPr>
          <a:lstStyle/>
          <a:p>
            <a:pPr defTabSz="914400"/>
            <a:r>
              <a:rPr lang="en-US" sz="4800" dirty="0">
                <a:ln w="0"/>
                <a:effectLst>
                  <a:outerShdw blurRad="38100" dist="25400" dir="5400000" algn="ctr" rotWithShape="0">
                    <a:srgbClr val="6E747A">
                      <a:alpha val="43000"/>
                    </a:srgbClr>
                  </a:outerShdw>
                </a:effectLst>
              </a:rPr>
              <a:t>Need for structured concurrency </a:t>
            </a:r>
          </a:p>
        </p:txBody>
      </p:sp>
      <p:graphicFrame>
        <p:nvGraphicFramePr>
          <p:cNvPr id="5" name="Rezervirano mjesto sadržaja 2">
            <a:extLst>
              <a:ext uri="{FF2B5EF4-FFF2-40B4-BE49-F238E27FC236}">
                <a16:creationId xmlns:a16="http://schemas.microsoft.com/office/drawing/2014/main" id="{31E902B1-76C3-D21A-A038-88554FB27768}"/>
              </a:ext>
            </a:extLst>
          </p:cNvPr>
          <p:cNvGraphicFramePr>
            <a:graphicFrameLocks noGrp="1"/>
          </p:cNvGraphicFramePr>
          <p:nvPr>
            <p:ph sz="half" idx="1"/>
            <p:extLst>
              <p:ext uri="{D42A27DB-BD31-4B8C-83A1-F6EECF244321}">
                <p14:modId xmlns:p14="http://schemas.microsoft.com/office/powerpoint/2010/main" val="1927469851"/>
              </p:ext>
            </p:extLst>
          </p:nvPr>
        </p:nvGraphicFramePr>
        <p:xfrm>
          <a:off x="1096677" y="2098515"/>
          <a:ext cx="1005578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33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6BE47-B35D-A8E9-BAB4-7F92DDD5C141}"/>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Project Loom</a:t>
            </a:r>
          </a:p>
        </p:txBody>
      </p:sp>
      <p:sp>
        <p:nvSpPr>
          <p:cNvPr id="3" name="Content Placeholder 2">
            <a:extLst>
              <a:ext uri="{FF2B5EF4-FFF2-40B4-BE49-F238E27FC236}">
                <a16:creationId xmlns:a16="http://schemas.microsoft.com/office/drawing/2014/main" id="{9E99ADA1-54EF-F3AD-4C75-93701F17ABA7}"/>
              </a:ext>
            </a:extLst>
          </p:cNvPr>
          <p:cNvSpPr>
            <a:spLocks noGrp="1"/>
          </p:cNvSpPr>
          <p:nvPr>
            <p:ph sz="half" idx="1"/>
          </p:nvPr>
        </p:nvSpPr>
        <p:spPr>
          <a:xfrm>
            <a:off x="1096993" y="2204864"/>
            <a:ext cx="4936474" cy="3664230"/>
          </a:xfrm>
        </p:spPr>
        <p:txBody>
          <a:bodyPr>
            <a:normAutofit/>
          </a:bodyPr>
          <a:lstStyle/>
          <a:p>
            <a:pPr>
              <a:lnSpc>
                <a:spcPct val="100000"/>
              </a:lnSpc>
            </a:pPr>
            <a:r>
              <a:rPr lang="en-US" sz="2800" dirty="0"/>
              <a:t>Early access build</a:t>
            </a:r>
          </a:p>
          <a:p>
            <a:pPr>
              <a:lnSpc>
                <a:spcPct val="100000"/>
              </a:lnSpc>
            </a:pPr>
            <a:r>
              <a:rPr lang="en-US" sz="2800" dirty="0"/>
              <a:t>New JDK Model</a:t>
            </a:r>
          </a:p>
          <a:p>
            <a:pPr>
              <a:lnSpc>
                <a:spcPct val="100000"/>
              </a:lnSpc>
            </a:pPr>
            <a:r>
              <a:rPr lang="en-US" sz="2800" dirty="0"/>
              <a:t>Tail calls</a:t>
            </a:r>
          </a:p>
          <a:p>
            <a:pPr>
              <a:lnSpc>
                <a:spcPct val="100000"/>
              </a:lnSpc>
            </a:pPr>
            <a:r>
              <a:rPr lang="en-US" sz="2800" dirty="0"/>
              <a:t>Virtual threads</a:t>
            </a:r>
          </a:p>
          <a:p>
            <a:pPr>
              <a:lnSpc>
                <a:spcPct val="100000"/>
              </a:lnSpc>
            </a:pPr>
            <a:r>
              <a:rPr lang="en-US" sz="2800" dirty="0"/>
              <a:t>Release – Soon ???</a:t>
            </a:r>
          </a:p>
        </p:txBody>
      </p:sp>
      <p:pic>
        <p:nvPicPr>
          <p:cNvPr id="5" name="Slika 3">
            <a:extLst>
              <a:ext uri="{FF2B5EF4-FFF2-40B4-BE49-F238E27FC236}">
                <a16:creationId xmlns:a16="http://schemas.microsoft.com/office/drawing/2014/main" id="{047466F6-F63E-7C9E-E7EF-F8ABCEEFC793}"/>
              </a:ext>
            </a:extLst>
          </p:cNvPr>
          <p:cNvPicPr>
            <a:picLocks noGrp="1" noChangeAspect="1"/>
          </p:cNvPicPr>
          <p:nvPr>
            <p:ph sz="half" idx="2"/>
          </p:nvPr>
        </p:nvPicPr>
        <p:blipFill>
          <a:blip r:embed="rId2"/>
          <a:stretch>
            <a:fillRect/>
          </a:stretch>
        </p:blipFill>
        <p:spPr>
          <a:xfrm>
            <a:off x="6901494" y="1846263"/>
            <a:ext cx="3565850" cy="4022725"/>
          </a:xfrm>
          <a:prstGeom prst="rect">
            <a:avLst/>
          </a:prstGeom>
        </p:spPr>
      </p:pic>
    </p:spTree>
    <p:extLst>
      <p:ext uri="{BB962C8B-B14F-4D97-AF65-F5344CB8AC3E}">
        <p14:creationId xmlns:p14="http://schemas.microsoft.com/office/powerpoint/2010/main" val="3779489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BE928D-C1F8-4935-B08A-E1994ADED4EE}"/>
              </a:ext>
            </a:extLst>
          </p:cNvPr>
          <p:cNvSpPr>
            <a:spLocks noGrp="1"/>
          </p:cNvSpPr>
          <p:nvPr>
            <p:ph type="title"/>
          </p:nvPr>
        </p:nvSpPr>
        <p:spPr>
          <a:xfrm>
            <a:off x="1096994" y="286603"/>
            <a:ext cx="10055780" cy="1450757"/>
          </a:xfrm>
        </p:spPr>
        <p:txBody>
          <a:bodyPr>
            <a:normAutofit/>
          </a:bodyPr>
          <a:lstStyle/>
          <a:p>
            <a:r>
              <a:rPr lang="hr-HR" dirty="0">
                <a:ln w="0"/>
                <a:effectLst>
                  <a:outerShdw blurRad="38100" dist="38100" dir="2700000" algn="tl">
                    <a:srgbClr val="000000">
                      <a:alpha val="43137"/>
                    </a:srgbClr>
                  </a:outerShdw>
                </a:effectLst>
              </a:rPr>
              <a:t>Virtual Threads</a:t>
            </a:r>
            <a:endParaRPr lang="en-GB" dirty="0">
              <a:ln w="0"/>
              <a:effectLst>
                <a:outerShdw blurRad="38100" dist="38100" dir="2700000" algn="tl">
                  <a:srgbClr val="000000">
                    <a:alpha val="43137"/>
                  </a:srgbClr>
                </a:outerShdw>
              </a:effectLst>
            </a:endParaRPr>
          </a:p>
        </p:txBody>
      </p:sp>
      <p:graphicFrame>
        <p:nvGraphicFramePr>
          <p:cNvPr id="6" name="Rezervirano mjesto sadržaja 2">
            <a:extLst>
              <a:ext uri="{FF2B5EF4-FFF2-40B4-BE49-F238E27FC236}">
                <a16:creationId xmlns:a16="http://schemas.microsoft.com/office/drawing/2014/main" id="{58DE6CFB-7F62-EDE7-7B0D-B5DA126FD9B3}"/>
              </a:ext>
            </a:extLst>
          </p:cNvPr>
          <p:cNvGraphicFramePr>
            <a:graphicFrameLocks noGrp="1"/>
          </p:cNvGraphicFramePr>
          <p:nvPr>
            <p:ph idx="1"/>
            <p:extLst>
              <p:ext uri="{D42A27DB-BD31-4B8C-83A1-F6EECF244321}">
                <p14:modId xmlns:p14="http://schemas.microsoft.com/office/powerpoint/2010/main" val="3254898679"/>
              </p:ext>
            </p:extLst>
          </p:nvPr>
        </p:nvGraphicFramePr>
        <p:xfrm>
          <a:off x="1096677" y="2098515"/>
          <a:ext cx="1005578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88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9940-EAE6-5CE8-AAB7-CF5DB1FCBE00}"/>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Concurrency in Java</a:t>
            </a:r>
          </a:p>
        </p:txBody>
      </p:sp>
      <p:sp>
        <p:nvSpPr>
          <p:cNvPr id="3" name="Text Placeholder 2">
            <a:extLst>
              <a:ext uri="{FF2B5EF4-FFF2-40B4-BE49-F238E27FC236}">
                <a16:creationId xmlns:a16="http://schemas.microsoft.com/office/drawing/2014/main" id="{4701D7F6-09D2-201B-41C6-93A399549842}"/>
              </a:ext>
            </a:extLst>
          </p:cNvPr>
          <p:cNvSpPr>
            <a:spLocks noGrp="1"/>
          </p:cNvSpPr>
          <p:nvPr>
            <p:ph type="body" idx="1"/>
          </p:nvPr>
        </p:nvSpPr>
        <p:spPr/>
        <p:txBody>
          <a:bodyPr/>
          <a:lstStyle/>
          <a:p>
            <a:r>
              <a:rPr lang="en-US" dirty="0"/>
              <a:t>Thread</a:t>
            </a:r>
          </a:p>
        </p:txBody>
      </p:sp>
      <p:sp>
        <p:nvSpPr>
          <p:cNvPr id="4" name="Content Placeholder 3">
            <a:extLst>
              <a:ext uri="{FF2B5EF4-FFF2-40B4-BE49-F238E27FC236}">
                <a16:creationId xmlns:a16="http://schemas.microsoft.com/office/drawing/2014/main" id="{E55ECC89-2140-1FB9-C9E1-6FC7EB078E58}"/>
              </a:ext>
            </a:extLst>
          </p:cNvPr>
          <p:cNvSpPr>
            <a:spLocks noGrp="1"/>
          </p:cNvSpPr>
          <p:nvPr>
            <p:ph sz="half" idx="2"/>
          </p:nvPr>
        </p:nvSpPr>
        <p:spPr/>
        <p:txBody>
          <a:bodyPr/>
          <a:lstStyle/>
          <a:p>
            <a:r>
              <a:rPr lang="en-US" dirty="0"/>
              <a:t>Scheduled: OS</a:t>
            </a:r>
          </a:p>
          <a:p>
            <a:r>
              <a:rPr lang="en-US" dirty="0"/>
              <a:t>API: Stable (java.lang.Thread)</a:t>
            </a:r>
          </a:p>
          <a:p>
            <a:r>
              <a:rPr lang="en-US" dirty="0"/>
              <a:t>JVM version: any</a:t>
            </a:r>
          </a:p>
          <a:p>
            <a:r>
              <a:rPr lang="en-US" dirty="0"/>
              <a:t>Stack size: about 1MB</a:t>
            </a:r>
          </a:p>
          <a:p>
            <a:r>
              <a:rPr lang="en-US" dirty="0"/>
              <a:t>Connection to OS Thread: one-to-one</a:t>
            </a:r>
          </a:p>
        </p:txBody>
      </p:sp>
      <p:sp>
        <p:nvSpPr>
          <p:cNvPr id="5" name="Text Placeholder 4">
            <a:extLst>
              <a:ext uri="{FF2B5EF4-FFF2-40B4-BE49-F238E27FC236}">
                <a16:creationId xmlns:a16="http://schemas.microsoft.com/office/drawing/2014/main" id="{EF005529-6366-8CA0-1009-FA496486192B}"/>
              </a:ext>
            </a:extLst>
          </p:cNvPr>
          <p:cNvSpPr>
            <a:spLocks noGrp="1"/>
          </p:cNvSpPr>
          <p:nvPr>
            <p:ph type="body" sz="quarter" idx="3"/>
          </p:nvPr>
        </p:nvSpPr>
        <p:spPr/>
        <p:txBody>
          <a:bodyPr/>
          <a:lstStyle/>
          <a:p>
            <a:r>
              <a:rPr lang="en-US" dirty="0"/>
              <a:t>Virtual </a:t>
            </a:r>
            <a:r>
              <a:rPr lang="en-US" dirty="0" err="1"/>
              <a:t>THread</a:t>
            </a:r>
            <a:endParaRPr lang="en-US" dirty="0"/>
          </a:p>
        </p:txBody>
      </p:sp>
      <p:sp>
        <p:nvSpPr>
          <p:cNvPr id="6" name="Content Placeholder 5">
            <a:extLst>
              <a:ext uri="{FF2B5EF4-FFF2-40B4-BE49-F238E27FC236}">
                <a16:creationId xmlns:a16="http://schemas.microsoft.com/office/drawing/2014/main" id="{638372EE-32A8-D210-5676-C48C2A2AF638}"/>
              </a:ext>
            </a:extLst>
          </p:cNvPr>
          <p:cNvSpPr>
            <a:spLocks noGrp="1"/>
          </p:cNvSpPr>
          <p:nvPr>
            <p:ph sz="quarter" idx="4"/>
          </p:nvPr>
        </p:nvSpPr>
        <p:spPr/>
        <p:txBody>
          <a:bodyPr/>
          <a:lstStyle/>
          <a:p>
            <a:r>
              <a:rPr lang="en-US" dirty="0"/>
              <a:t>Scheduled: JVM</a:t>
            </a:r>
          </a:p>
          <a:p>
            <a:r>
              <a:rPr lang="en-US" dirty="0"/>
              <a:t>API: Experimental </a:t>
            </a:r>
          </a:p>
          <a:p>
            <a:r>
              <a:rPr lang="en-US" dirty="0"/>
              <a:t>JVM version: Project Loom early access build</a:t>
            </a:r>
          </a:p>
          <a:p>
            <a:r>
              <a:rPr lang="en-US" dirty="0"/>
              <a:t>Stack size: couple of KBs</a:t>
            </a:r>
          </a:p>
          <a:p>
            <a:pPr marL="0" indent="0">
              <a:buNone/>
            </a:pPr>
            <a:r>
              <a:rPr lang="en-US" dirty="0"/>
              <a:t> Connection to OS Thread: many-to-many</a:t>
            </a:r>
          </a:p>
          <a:p>
            <a:endParaRPr lang="en-US" dirty="0"/>
          </a:p>
        </p:txBody>
      </p:sp>
    </p:spTree>
    <p:extLst>
      <p:ext uri="{BB962C8B-B14F-4D97-AF65-F5344CB8AC3E}">
        <p14:creationId xmlns:p14="http://schemas.microsoft.com/office/powerpoint/2010/main" val="298996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026" name="Picture 2" descr="how about 1 million threads - Dr evil evil | Meme Generator">
            <a:extLst>
              <a:ext uri="{FF2B5EF4-FFF2-40B4-BE49-F238E27FC236}">
                <a16:creationId xmlns:a16="http://schemas.microsoft.com/office/drawing/2014/main" id="{C1D70322-04C4-42C5-8037-57933F01BB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833" y="691953"/>
            <a:ext cx="6274033" cy="5474093"/>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1503" y="0"/>
            <a:ext cx="4583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466C20E9-FC91-4293-93AE-26C234F43B8C}"/>
              </a:ext>
            </a:extLst>
          </p:cNvPr>
          <p:cNvSpPr>
            <a:spLocks noGrp="1"/>
          </p:cNvSpPr>
          <p:nvPr>
            <p:ph type="title"/>
          </p:nvPr>
        </p:nvSpPr>
        <p:spPr>
          <a:xfrm>
            <a:off x="8073150" y="1628800"/>
            <a:ext cx="3658293" cy="2926080"/>
          </a:xfrm>
        </p:spPr>
        <p:txBody>
          <a:bodyPr vert="horz" lIns="91440" tIns="45720" rIns="91440" bIns="45720" rtlCol="0" anchor="b">
            <a:noAutofit/>
          </a:bodyPr>
          <a:lstStyle/>
          <a:p>
            <a:pPr defTabSz="914400"/>
            <a:r>
              <a:rPr lang="en-US" sz="3200" dirty="0"/>
              <a:t>"Whereas the OS can support up to a few thousand active threads, the Java runtime can support millions of virtual threads."</a:t>
            </a:r>
          </a:p>
        </p:txBody>
      </p:sp>
      <p:sp>
        <p:nvSpPr>
          <p:cNvPr id="3" name="Rezervirano mjesto teksta 2">
            <a:extLst>
              <a:ext uri="{FF2B5EF4-FFF2-40B4-BE49-F238E27FC236}">
                <a16:creationId xmlns:a16="http://schemas.microsoft.com/office/drawing/2014/main" id="{3ED50DFE-25F5-4CF1-9A32-D02D0562F9A2}"/>
              </a:ext>
            </a:extLst>
          </p:cNvPr>
          <p:cNvSpPr>
            <a:spLocks noGrp="1"/>
          </p:cNvSpPr>
          <p:nvPr>
            <p:ph type="body" sz="half" idx="2"/>
          </p:nvPr>
        </p:nvSpPr>
        <p:spPr>
          <a:xfrm>
            <a:off x="8073150" y="4566804"/>
            <a:ext cx="3658293" cy="2639835"/>
          </a:xfrm>
        </p:spPr>
        <p:txBody>
          <a:bodyPr vert="horz" lIns="91440" tIns="45720" rIns="91440" bIns="45720" rtlCol="0">
            <a:normAutofit/>
          </a:bodyPr>
          <a:lstStyle/>
          <a:p>
            <a:pPr defTabSz="914400"/>
            <a:r>
              <a:rPr lang="en-US" sz="1800" cap="all" spc="200" dirty="0">
                <a:latin typeface="+mj-lt"/>
              </a:rPr>
              <a:t>- Ron Pressler</a:t>
            </a:r>
          </a:p>
        </p:txBody>
      </p:sp>
      <p:sp>
        <p:nvSpPr>
          <p:cNvPr id="81" name="Rectangle 80">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938"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48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B372-EF9C-9AFD-2CF4-9120F0F3B699}"/>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Mapping to the OS Threads</a:t>
            </a:r>
          </a:p>
        </p:txBody>
      </p:sp>
      <p:sp>
        <p:nvSpPr>
          <p:cNvPr id="4" name="Pravokutnik 3">
            <a:extLst>
              <a:ext uri="{FF2B5EF4-FFF2-40B4-BE49-F238E27FC236}">
                <a16:creationId xmlns:a16="http://schemas.microsoft.com/office/drawing/2014/main" id="{59F5F472-3BEA-F7FB-5C07-53C4CB31B832}"/>
              </a:ext>
            </a:extLst>
          </p:cNvPr>
          <p:cNvSpPr/>
          <p:nvPr/>
        </p:nvSpPr>
        <p:spPr>
          <a:xfrm>
            <a:off x="3637554" y="2996952"/>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5" name="Pravokutnik 4">
            <a:extLst>
              <a:ext uri="{FF2B5EF4-FFF2-40B4-BE49-F238E27FC236}">
                <a16:creationId xmlns:a16="http://schemas.microsoft.com/office/drawing/2014/main" id="{9C27FDD8-E7DB-6805-7EA3-2C429512B185}"/>
              </a:ext>
            </a:extLst>
          </p:cNvPr>
          <p:cNvSpPr/>
          <p:nvPr/>
        </p:nvSpPr>
        <p:spPr>
          <a:xfrm>
            <a:off x="4213618" y="2996952"/>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6" name="Pravokutnik 5">
            <a:extLst>
              <a:ext uri="{FF2B5EF4-FFF2-40B4-BE49-F238E27FC236}">
                <a16:creationId xmlns:a16="http://schemas.microsoft.com/office/drawing/2014/main" id="{A391E75B-9621-F50F-20E4-154C04050503}"/>
              </a:ext>
            </a:extLst>
          </p:cNvPr>
          <p:cNvSpPr/>
          <p:nvPr/>
        </p:nvSpPr>
        <p:spPr>
          <a:xfrm>
            <a:off x="4789682" y="2993250"/>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7" name="Pravokutnik 6">
            <a:extLst>
              <a:ext uri="{FF2B5EF4-FFF2-40B4-BE49-F238E27FC236}">
                <a16:creationId xmlns:a16="http://schemas.microsoft.com/office/drawing/2014/main" id="{28F70A11-F760-0102-CB8C-118985E5A0DA}"/>
              </a:ext>
            </a:extLst>
          </p:cNvPr>
          <p:cNvSpPr/>
          <p:nvPr/>
        </p:nvSpPr>
        <p:spPr>
          <a:xfrm>
            <a:off x="3637554" y="4293096"/>
            <a:ext cx="28803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8" name="Pravokutnik 7">
            <a:extLst>
              <a:ext uri="{FF2B5EF4-FFF2-40B4-BE49-F238E27FC236}">
                <a16:creationId xmlns:a16="http://schemas.microsoft.com/office/drawing/2014/main" id="{A65573FC-1C35-D8BD-AF84-FA34EE5A1F0A}"/>
              </a:ext>
            </a:extLst>
          </p:cNvPr>
          <p:cNvSpPr/>
          <p:nvPr/>
        </p:nvSpPr>
        <p:spPr>
          <a:xfrm>
            <a:off x="4213618" y="4293096"/>
            <a:ext cx="28803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p>
        </p:txBody>
      </p:sp>
      <p:sp>
        <p:nvSpPr>
          <p:cNvPr id="9" name="Pravokutnik 8">
            <a:extLst>
              <a:ext uri="{FF2B5EF4-FFF2-40B4-BE49-F238E27FC236}">
                <a16:creationId xmlns:a16="http://schemas.microsoft.com/office/drawing/2014/main" id="{A60F6DD0-6273-4C85-2A55-C10F84DB1EC9}"/>
              </a:ext>
            </a:extLst>
          </p:cNvPr>
          <p:cNvSpPr/>
          <p:nvPr/>
        </p:nvSpPr>
        <p:spPr>
          <a:xfrm>
            <a:off x="4789682" y="4293096"/>
            <a:ext cx="28803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cxnSp>
        <p:nvCxnSpPr>
          <p:cNvPr id="10" name="Ravni poveznik sa strelicom 10">
            <a:extLst>
              <a:ext uri="{FF2B5EF4-FFF2-40B4-BE49-F238E27FC236}">
                <a16:creationId xmlns:a16="http://schemas.microsoft.com/office/drawing/2014/main" id="{4F435540-0EEB-6893-1587-4DFD8EFED98C}"/>
              </a:ext>
            </a:extLst>
          </p:cNvPr>
          <p:cNvCxnSpPr>
            <a:cxnSpLocks/>
          </p:cNvCxnSpPr>
          <p:nvPr/>
        </p:nvCxnSpPr>
        <p:spPr>
          <a:xfrm>
            <a:off x="3781570" y="3356992"/>
            <a:ext cx="0" cy="8640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Ravni poveznik sa strelicom 12">
            <a:extLst>
              <a:ext uri="{FF2B5EF4-FFF2-40B4-BE49-F238E27FC236}">
                <a16:creationId xmlns:a16="http://schemas.microsoft.com/office/drawing/2014/main" id="{CEBC6646-12B6-9CDD-4A01-1C5BE2715BA7}"/>
              </a:ext>
            </a:extLst>
          </p:cNvPr>
          <p:cNvCxnSpPr>
            <a:cxnSpLocks/>
          </p:cNvCxnSpPr>
          <p:nvPr/>
        </p:nvCxnSpPr>
        <p:spPr>
          <a:xfrm>
            <a:off x="4357634" y="3356992"/>
            <a:ext cx="0" cy="8640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Ravni poveznik sa strelicom 13">
            <a:extLst>
              <a:ext uri="{FF2B5EF4-FFF2-40B4-BE49-F238E27FC236}">
                <a16:creationId xmlns:a16="http://schemas.microsoft.com/office/drawing/2014/main" id="{7EA83AFC-BC9A-3BA1-70BF-D3E7C0025EEB}"/>
              </a:ext>
            </a:extLst>
          </p:cNvPr>
          <p:cNvCxnSpPr>
            <a:cxnSpLocks/>
          </p:cNvCxnSpPr>
          <p:nvPr/>
        </p:nvCxnSpPr>
        <p:spPr>
          <a:xfrm>
            <a:off x="4933698" y="3356992"/>
            <a:ext cx="0" cy="8640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Pravokutnik 14">
            <a:extLst>
              <a:ext uri="{FF2B5EF4-FFF2-40B4-BE49-F238E27FC236}">
                <a16:creationId xmlns:a16="http://schemas.microsoft.com/office/drawing/2014/main" id="{76800A23-D968-288D-5B24-63CD63BE0A7F}"/>
              </a:ext>
            </a:extLst>
          </p:cNvPr>
          <p:cNvSpPr/>
          <p:nvPr/>
        </p:nvSpPr>
        <p:spPr>
          <a:xfrm>
            <a:off x="7791333" y="4299266"/>
            <a:ext cx="28803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4" name="Pravokutnik 15">
            <a:extLst>
              <a:ext uri="{FF2B5EF4-FFF2-40B4-BE49-F238E27FC236}">
                <a16:creationId xmlns:a16="http://schemas.microsoft.com/office/drawing/2014/main" id="{92F2106A-1B78-645A-45AC-2054DBB8EACC}"/>
              </a:ext>
            </a:extLst>
          </p:cNvPr>
          <p:cNvSpPr/>
          <p:nvPr/>
        </p:nvSpPr>
        <p:spPr>
          <a:xfrm>
            <a:off x="8367397" y="4299266"/>
            <a:ext cx="28803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p>
        </p:txBody>
      </p:sp>
      <p:sp>
        <p:nvSpPr>
          <p:cNvPr id="15" name="Pravokutnik 16">
            <a:extLst>
              <a:ext uri="{FF2B5EF4-FFF2-40B4-BE49-F238E27FC236}">
                <a16:creationId xmlns:a16="http://schemas.microsoft.com/office/drawing/2014/main" id="{4D5BFA89-EBFC-AB69-149F-15B2A704087B}"/>
              </a:ext>
            </a:extLst>
          </p:cNvPr>
          <p:cNvSpPr/>
          <p:nvPr/>
        </p:nvSpPr>
        <p:spPr>
          <a:xfrm>
            <a:off x="8943461" y="4299266"/>
            <a:ext cx="28803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6" name="Pravokutnik 17">
            <a:extLst>
              <a:ext uri="{FF2B5EF4-FFF2-40B4-BE49-F238E27FC236}">
                <a16:creationId xmlns:a16="http://schemas.microsoft.com/office/drawing/2014/main" id="{2754C6B6-2491-E98C-FE32-8F4C29E2B934}"/>
              </a:ext>
            </a:extLst>
          </p:cNvPr>
          <p:cNvSpPr/>
          <p:nvPr/>
        </p:nvSpPr>
        <p:spPr>
          <a:xfrm>
            <a:off x="7214875" y="299325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a:p>
        </p:txBody>
      </p:sp>
      <p:sp>
        <p:nvSpPr>
          <p:cNvPr id="17" name="Pravokutnik 18">
            <a:extLst>
              <a:ext uri="{FF2B5EF4-FFF2-40B4-BE49-F238E27FC236}">
                <a16:creationId xmlns:a16="http://schemas.microsoft.com/office/drawing/2014/main" id="{F986C9E1-1F83-ADB6-11CC-B2FA6BCD2EB9}"/>
              </a:ext>
            </a:extLst>
          </p:cNvPr>
          <p:cNvSpPr/>
          <p:nvPr/>
        </p:nvSpPr>
        <p:spPr>
          <a:xfrm>
            <a:off x="7790939" y="299325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a:p>
        </p:txBody>
      </p:sp>
      <p:sp>
        <p:nvSpPr>
          <p:cNvPr id="18" name="Pravokutnik 19">
            <a:extLst>
              <a:ext uri="{FF2B5EF4-FFF2-40B4-BE49-F238E27FC236}">
                <a16:creationId xmlns:a16="http://schemas.microsoft.com/office/drawing/2014/main" id="{EFFFA361-27F8-550E-8254-C4C3A00055E6}"/>
              </a:ext>
            </a:extLst>
          </p:cNvPr>
          <p:cNvSpPr/>
          <p:nvPr/>
        </p:nvSpPr>
        <p:spPr>
          <a:xfrm>
            <a:off x="8367003" y="299250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a:p>
        </p:txBody>
      </p:sp>
      <p:sp>
        <p:nvSpPr>
          <p:cNvPr id="19" name="Pravokutnik 20">
            <a:extLst>
              <a:ext uri="{FF2B5EF4-FFF2-40B4-BE49-F238E27FC236}">
                <a16:creationId xmlns:a16="http://schemas.microsoft.com/office/drawing/2014/main" id="{6E13BDDE-5A74-07FA-FEAC-D2F21003A316}"/>
              </a:ext>
            </a:extLst>
          </p:cNvPr>
          <p:cNvSpPr/>
          <p:nvPr/>
        </p:nvSpPr>
        <p:spPr>
          <a:xfrm>
            <a:off x="8943461" y="299250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a:p>
        </p:txBody>
      </p:sp>
      <p:sp>
        <p:nvSpPr>
          <p:cNvPr id="20" name="Pravokutnik 21">
            <a:extLst>
              <a:ext uri="{FF2B5EF4-FFF2-40B4-BE49-F238E27FC236}">
                <a16:creationId xmlns:a16="http://schemas.microsoft.com/office/drawing/2014/main" id="{D4B79270-EBE8-BAC6-5F8D-0433FA4C274C}"/>
              </a:ext>
            </a:extLst>
          </p:cNvPr>
          <p:cNvSpPr/>
          <p:nvPr/>
        </p:nvSpPr>
        <p:spPr>
          <a:xfrm>
            <a:off x="9519131" y="299250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a:p>
        </p:txBody>
      </p:sp>
      <p:sp>
        <p:nvSpPr>
          <p:cNvPr id="21" name="Pravokutnik 22">
            <a:extLst>
              <a:ext uri="{FF2B5EF4-FFF2-40B4-BE49-F238E27FC236}">
                <a16:creationId xmlns:a16="http://schemas.microsoft.com/office/drawing/2014/main" id="{6068C9BB-5909-15B5-62BB-73BD6C8D9EFF}"/>
              </a:ext>
            </a:extLst>
          </p:cNvPr>
          <p:cNvSpPr/>
          <p:nvPr/>
        </p:nvSpPr>
        <p:spPr>
          <a:xfrm>
            <a:off x="7214875" y="3498045"/>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a:p>
        </p:txBody>
      </p:sp>
      <p:sp>
        <p:nvSpPr>
          <p:cNvPr id="22" name="Pravokutnik 23">
            <a:extLst>
              <a:ext uri="{FF2B5EF4-FFF2-40B4-BE49-F238E27FC236}">
                <a16:creationId xmlns:a16="http://schemas.microsoft.com/office/drawing/2014/main" id="{C9365496-41BC-5F4F-794D-8BEE69A69CDF}"/>
              </a:ext>
            </a:extLst>
          </p:cNvPr>
          <p:cNvSpPr/>
          <p:nvPr/>
        </p:nvSpPr>
        <p:spPr>
          <a:xfrm>
            <a:off x="7790939" y="3498045"/>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a:p>
        </p:txBody>
      </p:sp>
      <p:sp>
        <p:nvSpPr>
          <p:cNvPr id="23" name="Pravokutnik 24">
            <a:extLst>
              <a:ext uri="{FF2B5EF4-FFF2-40B4-BE49-F238E27FC236}">
                <a16:creationId xmlns:a16="http://schemas.microsoft.com/office/drawing/2014/main" id="{B8025C6D-5A41-C25B-03EB-849BDEE1FCB6}"/>
              </a:ext>
            </a:extLst>
          </p:cNvPr>
          <p:cNvSpPr/>
          <p:nvPr/>
        </p:nvSpPr>
        <p:spPr>
          <a:xfrm>
            <a:off x="8367003" y="349730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a:p>
        </p:txBody>
      </p:sp>
      <p:sp>
        <p:nvSpPr>
          <p:cNvPr id="24" name="Pravokutnik 25">
            <a:extLst>
              <a:ext uri="{FF2B5EF4-FFF2-40B4-BE49-F238E27FC236}">
                <a16:creationId xmlns:a16="http://schemas.microsoft.com/office/drawing/2014/main" id="{3C57ED9A-933D-CFCA-4310-11F58ACD00B6}"/>
              </a:ext>
            </a:extLst>
          </p:cNvPr>
          <p:cNvSpPr/>
          <p:nvPr/>
        </p:nvSpPr>
        <p:spPr>
          <a:xfrm>
            <a:off x="8943461" y="349730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a:p>
        </p:txBody>
      </p:sp>
      <p:sp>
        <p:nvSpPr>
          <p:cNvPr id="25" name="Pravokutnik 26">
            <a:extLst>
              <a:ext uri="{FF2B5EF4-FFF2-40B4-BE49-F238E27FC236}">
                <a16:creationId xmlns:a16="http://schemas.microsoft.com/office/drawing/2014/main" id="{EBB54BDC-2785-BD6D-1995-ECA021B24FFA}"/>
              </a:ext>
            </a:extLst>
          </p:cNvPr>
          <p:cNvSpPr/>
          <p:nvPr/>
        </p:nvSpPr>
        <p:spPr>
          <a:xfrm>
            <a:off x="9519131" y="349730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a:p>
        </p:txBody>
      </p:sp>
      <p:sp>
        <p:nvSpPr>
          <p:cNvPr id="26" name="TekstniOkvir 28">
            <a:extLst>
              <a:ext uri="{FF2B5EF4-FFF2-40B4-BE49-F238E27FC236}">
                <a16:creationId xmlns:a16="http://schemas.microsoft.com/office/drawing/2014/main" id="{980884F1-7BAD-A8D8-B824-A406CF18F87F}"/>
              </a:ext>
            </a:extLst>
          </p:cNvPr>
          <p:cNvSpPr txBox="1"/>
          <p:nvPr/>
        </p:nvSpPr>
        <p:spPr>
          <a:xfrm>
            <a:off x="3369980" y="2130226"/>
            <a:ext cx="2000932" cy="523220"/>
          </a:xfrm>
          <a:prstGeom prst="rect">
            <a:avLst/>
          </a:prstGeom>
          <a:noFill/>
        </p:spPr>
        <p:txBody>
          <a:bodyPr wrap="none" rtlCol="0">
            <a:spAutoFit/>
          </a:bodyPr>
          <a:lstStyle/>
          <a:p>
            <a:r>
              <a:rPr lang="hr-HR" sz="2800" dirty="0"/>
              <a:t>JVM </a:t>
            </a:r>
            <a:r>
              <a:rPr lang="hr-HR" sz="2800" dirty="0" err="1"/>
              <a:t>threads</a:t>
            </a:r>
            <a:endParaRPr lang="en-GB" sz="2800" dirty="0"/>
          </a:p>
        </p:txBody>
      </p:sp>
      <p:sp>
        <p:nvSpPr>
          <p:cNvPr id="27" name="TekstniOkvir 29">
            <a:extLst>
              <a:ext uri="{FF2B5EF4-FFF2-40B4-BE49-F238E27FC236}">
                <a16:creationId xmlns:a16="http://schemas.microsoft.com/office/drawing/2014/main" id="{EF9F1C3A-1266-5675-F2B8-04FD9C9F7EDD}"/>
              </a:ext>
            </a:extLst>
          </p:cNvPr>
          <p:cNvSpPr txBox="1"/>
          <p:nvPr/>
        </p:nvSpPr>
        <p:spPr>
          <a:xfrm>
            <a:off x="7318548" y="2033318"/>
            <a:ext cx="2348785" cy="523220"/>
          </a:xfrm>
          <a:prstGeom prst="rect">
            <a:avLst/>
          </a:prstGeom>
          <a:noFill/>
        </p:spPr>
        <p:txBody>
          <a:bodyPr wrap="none" rtlCol="0">
            <a:spAutoFit/>
          </a:bodyPr>
          <a:lstStyle/>
          <a:p>
            <a:r>
              <a:rPr lang="hr-HR" sz="2800" dirty="0" err="1"/>
              <a:t>Virtual</a:t>
            </a:r>
            <a:r>
              <a:rPr lang="hr-HR" sz="2800" dirty="0"/>
              <a:t> </a:t>
            </a:r>
            <a:r>
              <a:rPr lang="hr-HR" sz="2800" dirty="0" err="1"/>
              <a:t>threads</a:t>
            </a:r>
            <a:endParaRPr lang="en-GB" sz="2800" dirty="0"/>
          </a:p>
        </p:txBody>
      </p:sp>
      <p:sp>
        <p:nvSpPr>
          <p:cNvPr id="28" name="TekstniOkvir 32">
            <a:extLst>
              <a:ext uri="{FF2B5EF4-FFF2-40B4-BE49-F238E27FC236}">
                <a16:creationId xmlns:a16="http://schemas.microsoft.com/office/drawing/2014/main" id="{1E0A6AC5-A1FC-988D-4B60-9FA7EEEEF7A7}"/>
              </a:ext>
            </a:extLst>
          </p:cNvPr>
          <p:cNvSpPr txBox="1"/>
          <p:nvPr/>
        </p:nvSpPr>
        <p:spPr>
          <a:xfrm>
            <a:off x="1571407" y="4751566"/>
            <a:ext cx="1778115" cy="523220"/>
          </a:xfrm>
          <a:prstGeom prst="rect">
            <a:avLst/>
          </a:prstGeom>
          <a:noFill/>
        </p:spPr>
        <p:txBody>
          <a:bodyPr wrap="none" rtlCol="0">
            <a:spAutoFit/>
          </a:bodyPr>
          <a:lstStyle/>
          <a:p>
            <a:r>
              <a:rPr lang="hr-HR" sz="2800" dirty="0"/>
              <a:t>OS </a:t>
            </a:r>
            <a:r>
              <a:rPr lang="hr-HR" sz="2800" dirty="0" err="1"/>
              <a:t>threads</a:t>
            </a:r>
            <a:endParaRPr lang="en-GB" sz="2800" dirty="0"/>
          </a:p>
        </p:txBody>
      </p:sp>
    </p:spTree>
    <p:extLst>
      <p:ext uri="{BB962C8B-B14F-4D97-AF65-F5344CB8AC3E}">
        <p14:creationId xmlns:p14="http://schemas.microsoft.com/office/powerpoint/2010/main" val="1871763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8753-60E7-434D-EDBC-ADAE102CEFD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Scheduling</a:t>
            </a:r>
          </a:p>
        </p:txBody>
      </p:sp>
      <p:sp>
        <p:nvSpPr>
          <p:cNvPr id="4" name="Pravokutnik 1">
            <a:extLst>
              <a:ext uri="{FF2B5EF4-FFF2-40B4-BE49-F238E27FC236}">
                <a16:creationId xmlns:a16="http://schemas.microsoft.com/office/drawing/2014/main" id="{20C0D23C-D048-2841-59E4-C68C6270DECE}"/>
              </a:ext>
            </a:extLst>
          </p:cNvPr>
          <p:cNvSpPr/>
          <p:nvPr/>
        </p:nvSpPr>
        <p:spPr>
          <a:xfrm rot="5400000">
            <a:off x="3689684" y="2246667"/>
            <a:ext cx="487112" cy="2557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cxnSp>
        <p:nvCxnSpPr>
          <p:cNvPr id="5" name="Ravni poveznik 2">
            <a:extLst>
              <a:ext uri="{FF2B5EF4-FFF2-40B4-BE49-F238E27FC236}">
                <a16:creationId xmlns:a16="http://schemas.microsoft.com/office/drawing/2014/main" id="{0947C226-C657-994B-C9A5-ACEBFB93889F}"/>
              </a:ext>
            </a:extLst>
          </p:cNvPr>
          <p:cNvCxnSpPr>
            <a:cxnSpLocks/>
          </p:cNvCxnSpPr>
          <p:nvPr/>
        </p:nvCxnSpPr>
        <p:spPr>
          <a:xfrm>
            <a:off x="5627599" y="2673871"/>
            <a:ext cx="3200" cy="1538372"/>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Pravokutnik 3">
            <a:extLst>
              <a:ext uri="{FF2B5EF4-FFF2-40B4-BE49-F238E27FC236}">
                <a16:creationId xmlns:a16="http://schemas.microsoft.com/office/drawing/2014/main" id="{FF601A6D-B351-F071-863A-E53A4182821B}"/>
              </a:ext>
            </a:extLst>
          </p:cNvPr>
          <p:cNvSpPr/>
          <p:nvPr/>
        </p:nvSpPr>
        <p:spPr>
          <a:xfrm rot="5400000">
            <a:off x="6970656" y="2246667"/>
            <a:ext cx="487112" cy="2557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cxnSp>
        <p:nvCxnSpPr>
          <p:cNvPr id="7" name="Ravni poveznik 14">
            <a:extLst>
              <a:ext uri="{FF2B5EF4-FFF2-40B4-BE49-F238E27FC236}">
                <a16:creationId xmlns:a16="http://schemas.microsoft.com/office/drawing/2014/main" id="{6E85F2F6-528E-A7AA-4895-D4CF58A89E56}"/>
              </a:ext>
            </a:extLst>
          </p:cNvPr>
          <p:cNvCxnSpPr>
            <a:cxnSpLocks/>
          </p:cNvCxnSpPr>
          <p:nvPr/>
        </p:nvCxnSpPr>
        <p:spPr>
          <a:xfrm>
            <a:off x="8797625" y="2659814"/>
            <a:ext cx="3200" cy="1538372"/>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Pravokutnik 15">
            <a:extLst>
              <a:ext uri="{FF2B5EF4-FFF2-40B4-BE49-F238E27FC236}">
                <a16:creationId xmlns:a16="http://schemas.microsoft.com/office/drawing/2014/main" id="{56A1B815-0B8A-9813-3EF1-28341E0BB98A}"/>
              </a:ext>
            </a:extLst>
          </p:cNvPr>
          <p:cNvSpPr/>
          <p:nvPr/>
        </p:nvSpPr>
        <p:spPr>
          <a:xfrm rot="5400000">
            <a:off x="10140682" y="2242969"/>
            <a:ext cx="487112" cy="2557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9" name="Pravokutnik 19">
            <a:extLst>
              <a:ext uri="{FF2B5EF4-FFF2-40B4-BE49-F238E27FC236}">
                <a16:creationId xmlns:a16="http://schemas.microsoft.com/office/drawing/2014/main" id="{48F36A16-D6B2-0255-62A8-D169C1A1336A}"/>
              </a:ext>
            </a:extLst>
          </p:cNvPr>
          <p:cNvSpPr/>
          <p:nvPr/>
        </p:nvSpPr>
        <p:spPr>
          <a:xfrm>
            <a:off x="982245" y="3282680"/>
            <a:ext cx="487111" cy="4871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a:p>
        </p:txBody>
      </p:sp>
      <p:cxnSp>
        <p:nvCxnSpPr>
          <p:cNvPr id="10" name="Ravni poveznik sa strelicom 21">
            <a:extLst>
              <a:ext uri="{FF2B5EF4-FFF2-40B4-BE49-F238E27FC236}">
                <a16:creationId xmlns:a16="http://schemas.microsoft.com/office/drawing/2014/main" id="{8A58DBCC-8920-56BB-D722-824FB51F2D6E}"/>
              </a:ext>
            </a:extLst>
          </p:cNvPr>
          <p:cNvCxnSpPr/>
          <p:nvPr/>
        </p:nvCxnSpPr>
        <p:spPr>
          <a:xfrm>
            <a:off x="1557908" y="3525335"/>
            <a:ext cx="1008112" cy="103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TekstniOkvir 22">
            <a:extLst>
              <a:ext uri="{FF2B5EF4-FFF2-40B4-BE49-F238E27FC236}">
                <a16:creationId xmlns:a16="http://schemas.microsoft.com/office/drawing/2014/main" id="{C4DCDD22-72DC-A67A-14D6-2C05660D64C7}"/>
              </a:ext>
            </a:extLst>
          </p:cNvPr>
          <p:cNvSpPr txBox="1"/>
          <p:nvPr/>
        </p:nvSpPr>
        <p:spPr>
          <a:xfrm>
            <a:off x="156517" y="4212243"/>
            <a:ext cx="2304256" cy="523220"/>
          </a:xfrm>
          <a:prstGeom prst="rect">
            <a:avLst/>
          </a:prstGeom>
          <a:noFill/>
        </p:spPr>
        <p:txBody>
          <a:bodyPr wrap="square" rtlCol="0">
            <a:spAutoFit/>
          </a:bodyPr>
          <a:lstStyle/>
          <a:p>
            <a:r>
              <a:rPr lang="hr-HR" sz="2800" dirty="0" err="1"/>
              <a:t>Virtual</a:t>
            </a:r>
            <a:r>
              <a:rPr lang="hr-HR" sz="2800" dirty="0"/>
              <a:t> </a:t>
            </a:r>
            <a:r>
              <a:rPr lang="hr-HR" sz="2800" dirty="0" err="1"/>
              <a:t>thread</a:t>
            </a:r>
            <a:endParaRPr lang="en-GB" sz="2800" dirty="0"/>
          </a:p>
        </p:txBody>
      </p:sp>
      <p:sp>
        <p:nvSpPr>
          <p:cNvPr id="12" name="TekstniOkvir 23">
            <a:extLst>
              <a:ext uri="{FF2B5EF4-FFF2-40B4-BE49-F238E27FC236}">
                <a16:creationId xmlns:a16="http://schemas.microsoft.com/office/drawing/2014/main" id="{00277A5C-ACEB-25AF-12C7-4E138DE48E1C}"/>
              </a:ext>
            </a:extLst>
          </p:cNvPr>
          <p:cNvSpPr txBox="1"/>
          <p:nvPr/>
        </p:nvSpPr>
        <p:spPr>
          <a:xfrm>
            <a:off x="2907652" y="4222358"/>
            <a:ext cx="2304256" cy="523220"/>
          </a:xfrm>
          <a:prstGeom prst="rect">
            <a:avLst/>
          </a:prstGeom>
          <a:noFill/>
        </p:spPr>
        <p:txBody>
          <a:bodyPr wrap="square" rtlCol="0">
            <a:spAutoFit/>
          </a:bodyPr>
          <a:lstStyle/>
          <a:p>
            <a:r>
              <a:rPr lang="hr-HR" sz="2800" dirty="0"/>
              <a:t>OS </a:t>
            </a:r>
            <a:r>
              <a:rPr lang="hr-HR" sz="2800" dirty="0" err="1"/>
              <a:t>thread</a:t>
            </a:r>
            <a:r>
              <a:rPr lang="hr-HR" sz="2800" dirty="0"/>
              <a:t> 1</a:t>
            </a:r>
            <a:endParaRPr lang="en-GB" sz="2800" dirty="0"/>
          </a:p>
        </p:txBody>
      </p:sp>
      <p:sp>
        <p:nvSpPr>
          <p:cNvPr id="13" name="TekstniOkvir 24">
            <a:extLst>
              <a:ext uri="{FF2B5EF4-FFF2-40B4-BE49-F238E27FC236}">
                <a16:creationId xmlns:a16="http://schemas.microsoft.com/office/drawing/2014/main" id="{32087ABA-A212-A31D-C380-DB1691FC76C9}"/>
              </a:ext>
            </a:extLst>
          </p:cNvPr>
          <p:cNvSpPr txBox="1"/>
          <p:nvPr/>
        </p:nvSpPr>
        <p:spPr>
          <a:xfrm>
            <a:off x="6310436" y="4222358"/>
            <a:ext cx="2304256" cy="523220"/>
          </a:xfrm>
          <a:prstGeom prst="rect">
            <a:avLst/>
          </a:prstGeom>
          <a:noFill/>
        </p:spPr>
        <p:txBody>
          <a:bodyPr wrap="square" rtlCol="0">
            <a:spAutoFit/>
          </a:bodyPr>
          <a:lstStyle/>
          <a:p>
            <a:r>
              <a:rPr lang="hr-HR" sz="2800" dirty="0"/>
              <a:t>OS </a:t>
            </a:r>
            <a:r>
              <a:rPr lang="hr-HR" sz="2800" dirty="0" err="1"/>
              <a:t>thread</a:t>
            </a:r>
            <a:r>
              <a:rPr lang="hr-HR" sz="2800" dirty="0"/>
              <a:t> 2</a:t>
            </a:r>
            <a:endParaRPr lang="en-GB" sz="2800" dirty="0"/>
          </a:p>
        </p:txBody>
      </p:sp>
      <p:sp>
        <p:nvSpPr>
          <p:cNvPr id="14" name="TekstniOkvir 25">
            <a:extLst>
              <a:ext uri="{FF2B5EF4-FFF2-40B4-BE49-F238E27FC236}">
                <a16:creationId xmlns:a16="http://schemas.microsoft.com/office/drawing/2014/main" id="{D98616B6-CC4B-C338-CCE0-AE41EDD59B24}"/>
              </a:ext>
            </a:extLst>
          </p:cNvPr>
          <p:cNvSpPr txBox="1"/>
          <p:nvPr/>
        </p:nvSpPr>
        <p:spPr>
          <a:xfrm>
            <a:off x="9478788" y="4222358"/>
            <a:ext cx="2304256" cy="523220"/>
          </a:xfrm>
          <a:prstGeom prst="rect">
            <a:avLst/>
          </a:prstGeom>
          <a:noFill/>
        </p:spPr>
        <p:txBody>
          <a:bodyPr wrap="square" rtlCol="0">
            <a:spAutoFit/>
          </a:bodyPr>
          <a:lstStyle/>
          <a:p>
            <a:r>
              <a:rPr lang="hr-HR" sz="2800" dirty="0"/>
              <a:t>OS </a:t>
            </a:r>
            <a:r>
              <a:rPr lang="hr-HR" sz="2800" dirty="0" err="1"/>
              <a:t>thread</a:t>
            </a:r>
            <a:r>
              <a:rPr lang="hr-HR" sz="2800" dirty="0"/>
              <a:t> 3</a:t>
            </a:r>
            <a:endParaRPr lang="en-GB" sz="2800" dirty="0"/>
          </a:p>
        </p:txBody>
      </p:sp>
      <p:sp>
        <p:nvSpPr>
          <p:cNvPr id="15" name="TekstniOkvir 26">
            <a:extLst>
              <a:ext uri="{FF2B5EF4-FFF2-40B4-BE49-F238E27FC236}">
                <a16:creationId xmlns:a16="http://schemas.microsoft.com/office/drawing/2014/main" id="{965F23AF-A300-61C9-D078-94E6317E1DF1}"/>
              </a:ext>
            </a:extLst>
          </p:cNvPr>
          <p:cNvSpPr txBox="1"/>
          <p:nvPr/>
        </p:nvSpPr>
        <p:spPr>
          <a:xfrm>
            <a:off x="5291041" y="2060848"/>
            <a:ext cx="673116" cy="400110"/>
          </a:xfrm>
          <a:prstGeom prst="rect">
            <a:avLst/>
          </a:prstGeom>
          <a:noFill/>
        </p:spPr>
        <p:txBody>
          <a:bodyPr wrap="square" rtlCol="0">
            <a:spAutoFit/>
          </a:bodyPr>
          <a:lstStyle/>
          <a:p>
            <a:r>
              <a:rPr lang="hr-HR" sz="2000" dirty="0" err="1"/>
              <a:t>wait</a:t>
            </a:r>
            <a:endParaRPr lang="en-GB" sz="2000" dirty="0"/>
          </a:p>
        </p:txBody>
      </p:sp>
      <p:sp>
        <p:nvSpPr>
          <p:cNvPr id="16" name="TekstniOkvir 27">
            <a:extLst>
              <a:ext uri="{FF2B5EF4-FFF2-40B4-BE49-F238E27FC236}">
                <a16:creationId xmlns:a16="http://schemas.microsoft.com/office/drawing/2014/main" id="{E186D164-9AC0-AB1E-0179-1C20DAFD6AC6}"/>
              </a:ext>
            </a:extLst>
          </p:cNvPr>
          <p:cNvSpPr txBox="1"/>
          <p:nvPr/>
        </p:nvSpPr>
        <p:spPr>
          <a:xfrm>
            <a:off x="8461067" y="2062077"/>
            <a:ext cx="673116" cy="400110"/>
          </a:xfrm>
          <a:prstGeom prst="rect">
            <a:avLst/>
          </a:prstGeom>
          <a:noFill/>
        </p:spPr>
        <p:txBody>
          <a:bodyPr wrap="square" rtlCol="0">
            <a:spAutoFit/>
          </a:bodyPr>
          <a:lstStyle/>
          <a:p>
            <a:r>
              <a:rPr lang="hr-HR" sz="2000" dirty="0" err="1"/>
              <a:t>wait</a:t>
            </a:r>
            <a:endParaRPr lang="en-GB" sz="2000" dirty="0"/>
          </a:p>
        </p:txBody>
      </p:sp>
    </p:spTree>
    <p:extLst>
      <p:ext uri="{BB962C8B-B14F-4D97-AF65-F5344CB8AC3E}">
        <p14:creationId xmlns:p14="http://schemas.microsoft.com/office/powerpoint/2010/main" val="350733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0342A7E-CC66-4214-94DE-3BE7CAD665C4}"/>
              </a:ext>
            </a:extLst>
          </p:cNvPr>
          <p:cNvSpPr>
            <a:spLocks noGrp="1"/>
          </p:cNvSpPr>
          <p:nvPr>
            <p:ph type="title"/>
          </p:nvPr>
        </p:nvSpPr>
        <p:spPr>
          <a:xfrm>
            <a:off x="1096994" y="758952"/>
            <a:ext cx="10055780" cy="3892168"/>
          </a:xfrm>
        </p:spPr>
        <p:txBody>
          <a:bodyPr vert="horz" lIns="91440" tIns="45720" rIns="91440" bIns="45720" rtlCol="0" anchor="b">
            <a:normAutofit/>
          </a:bodyPr>
          <a:lstStyle/>
          <a:p>
            <a:pPr defTabSz="914400"/>
            <a:r>
              <a:rPr lang="en-US" sz="8000" dirty="0">
                <a:ln w="0"/>
                <a:solidFill>
                  <a:schemeClr val="tx1">
                    <a:lumMod val="85000"/>
                    <a:lumOff val="15000"/>
                  </a:schemeClr>
                </a:solidFill>
                <a:effectLst>
                  <a:outerShdw blurRad="38100" dist="38100" dir="2700000" algn="tl">
                    <a:srgbClr val="000000">
                      <a:alpha val="43137"/>
                    </a:srgbClr>
                  </a:outerShdw>
                </a:effectLst>
              </a:rPr>
              <a:t>Concurrency in Kotlin</a:t>
            </a: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6" y="4953000"/>
            <a:ext cx="12185778"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 y="4906176"/>
            <a:ext cx="12185778"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032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8DEF-B190-DEBE-A445-3DDA809AEAC2}"/>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Agenda</a:t>
            </a:r>
          </a:p>
        </p:txBody>
      </p:sp>
      <p:sp>
        <p:nvSpPr>
          <p:cNvPr id="3" name="Content Placeholder 2">
            <a:extLst>
              <a:ext uri="{FF2B5EF4-FFF2-40B4-BE49-F238E27FC236}">
                <a16:creationId xmlns:a16="http://schemas.microsoft.com/office/drawing/2014/main" id="{595667AD-42D7-B146-DC25-C4DA835A93C9}"/>
              </a:ext>
            </a:extLst>
          </p:cNvPr>
          <p:cNvSpPr>
            <a:spLocks noGrp="1"/>
          </p:cNvSpPr>
          <p:nvPr>
            <p:ph idx="1"/>
          </p:nvPr>
        </p:nvSpPr>
        <p:spPr/>
        <p:txBody>
          <a:bodyPr/>
          <a:lstStyle/>
          <a:p>
            <a:pPr>
              <a:lnSpc>
                <a:spcPct val="150000"/>
              </a:lnSpc>
            </a:pPr>
            <a:r>
              <a:rPr lang="en-US" sz="2000" dirty="0"/>
              <a:t>Comparison of </a:t>
            </a:r>
            <a:r>
              <a:rPr lang="hr-HR" sz="2000" dirty="0"/>
              <a:t>D</a:t>
            </a:r>
            <a:r>
              <a:rPr lang="en-US" sz="2000" dirty="0" err="1"/>
              <a:t>ifferent</a:t>
            </a:r>
            <a:r>
              <a:rPr lang="en-US" sz="2000" dirty="0"/>
              <a:t> </a:t>
            </a:r>
            <a:r>
              <a:rPr lang="hr-HR" sz="2000" dirty="0"/>
              <a:t>P</a:t>
            </a:r>
            <a:r>
              <a:rPr lang="en-US" sz="2000" dirty="0" err="1"/>
              <a:t>rogramming</a:t>
            </a:r>
            <a:r>
              <a:rPr lang="en-US" sz="2000" dirty="0"/>
              <a:t> </a:t>
            </a:r>
            <a:r>
              <a:rPr lang="hr-HR" sz="2000" dirty="0"/>
              <a:t>L</a:t>
            </a:r>
            <a:r>
              <a:rPr lang="en-US" sz="2000" dirty="0" err="1"/>
              <a:t>anguages</a:t>
            </a:r>
            <a:endParaRPr lang="en-US" sz="2000" dirty="0"/>
          </a:p>
          <a:p>
            <a:pPr>
              <a:lnSpc>
                <a:spcPct val="150000"/>
              </a:lnSpc>
            </a:pPr>
            <a:r>
              <a:rPr lang="en-US" sz="2000" dirty="0"/>
              <a:t>Concurrency in Java and Kotlin</a:t>
            </a:r>
            <a:endParaRPr lang="hr-HR" sz="2000" dirty="0"/>
          </a:p>
          <a:p>
            <a:pPr>
              <a:lnSpc>
                <a:spcPct val="150000"/>
              </a:lnSpc>
            </a:pPr>
            <a:r>
              <a:rPr lang="en-US" sz="2000" dirty="0"/>
              <a:t>Need for </a:t>
            </a:r>
            <a:r>
              <a:rPr lang="hr-HR" sz="2000" dirty="0"/>
              <a:t>S</a:t>
            </a:r>
            <a:r>
              <a:rPr lang="en-US" sz="2000" dirty="0" err="1"/>
              <a:t>tructured</a:t>
            </a:r>
            <a:r>
              <a:rPr lang="en-US" sz="2000" dirty="0"/>
              <a:t> </a:t>
            </a:r>
            <a:r>
              <a:rPr lang="hr-HR" sz="2000" dirty="0"/>
              <a:t>C</a:t>
            </a:r>
            <a:r>
              <a:rPr lang="en-US" sz="2000" dirty="0" err="1"/>
              <a:t>oncurrency</a:t>
            </a:r>
            <a:endParaRPr lang="en-US" sz="2000" dirty="0"/>
          </a:p>
          <a:p>
            <a:pPr>
              <a:lnSpc>
                <a:spcPct val="150000"/>
              </a:lnSpc>
            </a:pPr>
            <a:r>
              <a:rPr lang="en-US" sz="2000" dirty="0"/>
              <a:t>Memory Management</a:t>
            </a:r>
            <a:endParaRPr lang="hr-HR" sz="2000" dirty="0"/>
          </a:p>
          <a:p>
            <a:pPr>
              <a:lnSpc>
                <a:spcPct val="150000"/>
              </a:lnSpc>
            </a:pPr>
            <a:r>
              <a:rPr lang="en-US" sz="2000" dirty="0"/>
              <a:t>Performance</a:t>
            </a:r>
            <a:r>
              <a:rPr lang="hr-HR" sz="2000" dirty="0"/>
              <a:t> C</a:t>
            </a:r>
            <a:r>
              <a:rPr lang="en-CA" sz="2000" dirty="0" err="1"/>
              <a:t>omparison</a:t>
            </a:r>
            <a:r>
              <a:rPr lang="hr-HR" sz="2000" dirty="0"/>
              <a:t> of C</a:t>
            </a:r>
            <a:r>
              <a:rPr lang="en-AU" sz="2000" dirty="0" err="1"/>
              <a:t>ontemporary</a:t>
            </a:r>
            <a:r>
              <a:rPr lang="hr-HR" sz="2000" dirty="0"/>
              <a:t> G</a:t>
            </a:r>
            <a:r>
              <a:rPr lang="en-BZ" sz="2000" dirty="0" err="1"/>
              <a:t>arbage</a:t>
            </a:r>
            <a:r>
              <a:rPr lang="hr-HR" sz="2000" dirty="0"/>
              <a:t> C</a:t>
            </a:r>
            <a:r>
              <a:rPr lang="en-BZ" sz="2000" dirty="0" err="1"/>
              <a:t>ollectors</a:t>
            </a:r>
            <a:endParaRPr lang="en-BZ" sz="2000" dirty="0"/>
          </a:p>
          <a:p>
            <a:pPr>
              <a:lnSpc>
                <a:spcPct val="150000"/>
              </a:lnSpc>
            </a:pPr>
            <a:r>
              <a:rPr lang="en-US" sz="2000" dirty="0"/>
              <a:t>Conclusion</a:t>
            </a:r>
          </a:p>
          <a:p>
            <a:endParaRPr lang="en-US" dirty="0"/>
          </a:p>
        </p:txBody>
      </p:sp>
    </p:spTree>
    <p:extLst>
      <p:ext uri="{BB962C8B-B14F-4D97-AF65-F5344CB8AC3E}">
        <p14:creationId xmlns:p14="http://schemas.microsoft.com/office/powerpoint/2010/main" val="1054631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342A7E-CC66-4214-94DE-3BE7CAD665C4}"/>
              </a:ext>
            </a:extLst>
          </p:cNvPr>
          <p:cNvSpPr>
            <a:spLocks noGrp="1"/>
          </p:cNvSpPr>
          <p:nvPr>
            <p:ph type="title"/>
          </p:nvPr>
        </p:nvSpPr>
        <p:spPr/>
        <p:txBody>
          <a:bodyPr/>
          <a:lstStyle/>
          <a:p>
            <a:r>
              <a:rPr lang="hr-HR" b="1" dirty="0" err="1">
                <a:ln w="0"/>
                <a:solidFill>
                  <a:schemeClr val="accent1"/>
                </a:solidFill>
                <a:effectLst>
                  <a:outerShdw blurRad="38100" dist="25400" dir="5400000" algn="ctr" rotWithShape="0">
                    <a:srgbClr val="6E747A">
                      <a:alpha val="43000"/>
                    </a:srgbClr>
                  </a:outerShdw>
                </a:effectLst>
              </a:rPr>
              <a:t>Coroutines</a:t>
            </a:r>
            <a:endParaRPr lang="en-GB" b="1" dirty="0">
              <a:ln w="0"/>
              <a:solidFill>
                <a:schemeClr val="accent1"/>
              </a:solidFill>
              <a:effectLst>
                <a:outerShdw blurRad="38100" dist="25400" dir="5400000" algn="ctr" rotWithShape="0">
                  <a:srgbClr val="6E747A">
                    <a:alpha val="43000"/>
                  </a:srgbClr>
                </a:outerShdw>
              </a:effectLst>
            </a:endParaRPr>
          </a:p>
        </p:txBody>
      </p:sp>
      <p:sp>
        <p:nvSpPr>
          <p:cNvPr id="3" name="Rezervirano mjesto sadržaja 2">
            <a:extLst>
              <a:ext uri="{FF2B5EF4-FFF2-40B4-BE49-F238E27FC236}">
                <a16:creationId xmlns:a16="http://schemas.microsoft.com/office/drawing/2014/main" id="{4AFFFC62-ECE8-4F40-B052-95052DBC5BB1}"/>
              </a:ext>
            </a:extLst>
          </p:cNvPr>
          <p:cNvSpPr>
            <a:spLocks noGrp="1"/>
          </p:cNvSpPr>
          <p:nvPr>
            <p:ph idx="1"/>
          </p:nvPr>
        </p:nvSpPr>
        <p:spPr>
          <a:xfrm>
            <a:off x="1218883" y="1701797"/>
            <a:ext cx="4875529" cy="4462272"/>
          </a:xfrm>
        </p:spPr>
        <p:txBody>
          <a:bodyPr anchor="ctr"/>
          <a:lstStyle/>
          <a:p>
            <a:r>
              <a:rPr lang="en-US" dirty="0"/>
              <a:t>Included in Kotlin </a:t>
            </a:r>
            <a:r>
              <a:rPr lang="en-US" dirty="0">
                <a:sym typeface="Wingdings" panose="05000000000000000000" pitchFamily="2" charset="2"/>
              </a:rPr>
              <a:t> </a:t>
            </a:r>
            <a:r>
              <a:rPr lang="en-US" dirty="0" err="1">
                <a:sym typeface="Wingdings" panose="05000000000000000000" pitchFamily="2" charset="2"/>
              </a:rPr>
              <a:t>kotlinx.coroutines</a:t>
            </a:r>
            <a:r>
              <a:rPr lang="en-US" dirty="0">
                <a:sym typeface="Wingdings" panose="05000000000000000000" pitchFamily="2" charset="2"/>
              </a:rPr>
              <a:t> library</a:t>
            </a:r>
            <a:endParaRPr lang="en-US" dirty="0"/>
          </a:p>
          <a:p>
            <a:r>
              <a:rPr lang="en-US" dirty="0"/>
              <a:t>Not dependent on OS threads</a:t>
            </a:r>
          </a:p>
          <a:p>
            <a:r>
              <a:rPr lang="en-US" dirty="0"/>
              <a:t>Easy to implement + increased performance</a:t>
            </a:r>
          </a:p>
        </p:txBody>
      </p:sp>
      <p:pic>
        <p:nvPicPr>
          <p:cNvPr id="4" name="Slika 3">
            <a:extLst>
              <a:ext uri="{FF2B5EF4-FFF2-40B4-BE49-F238E27FC236}">
                <a16:creationId xmlns:a16="http://schemas.microsoft.com/office/drawing/2014/main" id="{36837C3B-AC5D-4252-8615-D7E1E768A152}"/>
              </a:ext>
            </a:extLst>
          </p:cNvPr>
          <p:cNvPicPr>
            <a:picLocks noChangeAspect="1"/>
          </p:cNvPicPr>
          <p:nvPr/>
        </p:nvPicPr>
        <p:blipFill>
          <a:blip r:embed="rId2"/>
          <a:stretch>
            <a:fillRect/>
          </a:stretch>
        </p:blipFill>
        <p:spPr>
          <a:xfrm>
            <a:off x="6886500" y="2836615"/>
            <a:ext cx="4413025" cy="2192635"/>
          </a:xfrm>
          <a:prstGeom prst="rect">
            <a:avLst/>
          </a:prstGeom>
        </p:spPr>
      </p:pic>
    </p:spTree>
    <p:extLst>
      <p:ext uri="{BB962C8B-B14F-4D97-AF65-F5344CB8AC3E}">
        <p14:creationId xmlns:p14="http://schemas.microsoft.com/office/powerpoint/2010/main" val="10657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B8BBF-F099-2353-552B-279512BD1F6A}"/>
              </a:ext>
            </a:extLst>
          </p:cNvPr>
          <p:cNvSpPr>
            <a:spLocks noGrp="1"/>
          </p:cNvSpPr>
          <p:nvPr>
            <p:ph type="title"/>
          </p:nvPr>
        </p:nvSpPr>
        <p:spPr>
          <a:xfrm>
            <a:off x="1096994" y="758952"/>
            <a:ext cx="10055780" cy="3892168"/>
          </a:xfrm>
        </p:spPr>
        <p:txBody>
          <a:bodyPr vert="horz" lIns="91440" tIns="45720" rIns="91440" bIns="45720" rtlCol="0" anchor="b">
            <a:normAutofit/>
          </a:bodyPr>
          <a:lstStyle/>
          <a:p>
            <a:pPr defTabSz="914400"/>
            <a:r>
              <a:rPr lang="en-US" sz="8000" dirty="0">
                <a:solidFill>
                  <a:schemeClr val="tx1">
                    <a:lumMod val="85000"/>
                    <a:lumOff val="15000"/>
                  </a:schemeClr>
                </a:solidFill>
                <a:effectLst>
                  <a:outerShdw blurRad="38100" dist="38100" dir="2700000" algn="tl">
                    <a:srgbClr val="000000">
                      <a:alpha val="43137"/>
                    </a:srgbClr>
                  </a:outerShdw>
                </a:effectLst>
              </a:rPr>
              <a:t>Syntax Comparison</a:t>
            </a: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6" y="4953000"/>
            <a:ext cx="12185778"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 y="4906176"/>
            <a:ext cx="12185778"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029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2" name="Title 1">
            <a:extLst>
              <a:ext uri="{FF2B5EF4-FFF2-40B4-BE49-F238E27FC236}">
                <a16:creationId xmlns:a16="http://schemas.microsoft.com/office/drawing/2014/main" id="{87EE3FCB-50DD-D2FF-409C-911357688014}"/>
              </a:ext>
            </a:extLst>
          </p:cNvPr>
          <p:cNvSpPr>
            <a:spLocks noGrp="1"/>
          </p:cNvSpPr>
          <p:nvPr>
            <p:ph type="title"/>
          </p:nvPr>
        </p:nvSpPr>
        <p:spPr>
          <a:xfrm>
            <a:off x="1096994" y="4844374"/>
            <a:ext cx="10055780" cy="1188995"/>
          </a:xfrm>
        </p:spPr>
        <p:txBody>
          <a:bodyPr anchor="ctr">
            <a:normAutofit/>
          </a:bodyPr>
          <a:lstStyle/>
          <a:p>
            <a:pPr algn="ctr"/>
            <a:r>
              <a:rPr lang="en-US" dirty="0">
                <a:effectLst>
                  <a:outerShdw blurRad="38100" dist="38100" dir="2700000" algn="tl">
                    <a:srgbClr val="000000">
                      <a:alpha val="43137"/>
                    </a:srgbClr>
                  </a:outerShdw>
                </a:effectLst>
              </a:rPr>
              <a:t>Syntax explanation</a:t>
            </a:r>
          </a:p>
        </p:txBody>
      </p:sp>
      <p:graphicFrame>
        <p:nvGraphicFramePr>
          <p:cNvPr id="14" name="Content Placeholder 2">
            <a:extLst>
              <a:ext uri="{FF2B5EF4-FFF2-40B4-BE49-F238E27FC236}">
                <a16:creationId xmlns:a16="http://schemas.microsoft.com/office/drawing/2014/main" id="{2A06C6C1-3375-E775-ACC2-F6A5E869BA3E}"/>
              </a:ext>
            </a:extLst>
          </p:cNvPr>
          <p:cNvGraphicFramePr>
            <a:graphicFrameLocks noGrp="1"/>
          </p:cNvGraphicFramePr>
          <p:nvPr>
            <p:ph idx="1"/>
            <p:extLst>
              <p:ext uri="{D42A27DB-BD31-4B8C-83A1-F6EECF244321}">
                <p14:modId xmlns:p14="http://schemas.microsoft.com/office/powerpoint/2010/main" val="1735484733"/>
              </p:ext>
            </p:extLst>
          </p:nvPr>
        </p:nvGraphicFramePr>
        <p:xfrm>
          <a:off x="1036049" y="680936"/>
          <a:ext cx="10116726" cy="376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128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 name="Straight Connector 6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3" name="Rectangle 6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95031-5D96-9038-FDA6-2708A68D2B76}"/>
              </a:ext>
            </a:extLst>
          </p:cNvPr>
          <p:cNvSpPr>
            <a:spLocks noGrp="1"/>
          </p:cNvSpPr>
          <p:nvPr>
            <p:ph type="title"/>
          </p:nvPr>
        </p:nvSpPr>
        <p:spPr>
          <a:xfrm>
            <a:off x="8138989" y="639097"/>
            <a:ext cx="3401075" cy="3686015"/>
          </a:xfrm>
        </p:spPr>
        <p:txBody>
          <a:bodyPr vert="horz" lIns="91440" tIns="45720" rIns="91440" bIns="45720" rtlCol="0" anchor="b">
            <a:normAutofit/>
          </a:bodyPr>
          <a:lstStyle/>
          <a:p>
            <a:pPr defTabSz="914400"/>
            <a:r>
              <a:rPr lang="en-US" sz="6500">
                <a:solidFill>
                  <a:schemeClr val="tx1">
                    <a:lumMod val="85000"/>
                    <a:lumOff val="15000"/>
                  </a:schemeClr>
                </a:solidFill>
              </a:rPr>
              <a:t>Java Threads</a:t>
            </a:r>
          </a:p>
        </p:txBody>
      </p:sp>
      <p:pic>
        <p:nvPicPr>
          <p:cNvPr id="9" name="Content Placeholder 8">
            <a:extLst>
              <a:ext uri="{FF2B5EF4-FFF2-40B4-BE49-F238E27FC236}">
                <a16:creationId xmlns:a16="http://schemas.microsoft.com/office/drawing/2014/main" id="{F49CA8E8-8B8A-55A8-1D0B-190A0B64F4A5}"/>
              </a:ext>
            </a:extLst>
          </p:cNvPr>
          <p:cNvPicPr>
            <a:picLocks noGrp="1" noChangeAspect="1"/>
          </p:cNvPicPr>
          <p:nvPr>
            <p:ph idx="1"/>
          </p:nvPr>
        </p:nvPicPr>
        <p:blipFill>
          <a:blip r:embed="rId3"/>
          <a:stretch>
            <a:fillRect/>
          </a:stretch>
        </p:blipFill>
        <p:spPr>
          <a:xfrm>
            <a:off x="286564" y="836712"/>
            <a:ext cx="7594161" cy="4290699"/>
          </a:xfrm>
          <a:prstGeom prst="rect">
            <a:avLst/>
          </a:prstGeom>
        </p:spPr>
      </p:pic>
      <p:cxnSp>
        <p:nvCxnSpPr>
          <p:cNvPr id="65" name="Straight Connector 6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7167" y="4343400"/>
            <a:ext cx="3199566"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Rectangle 6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3879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Rectangle 9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5" name="Straight Connector 9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7" name="Rectangle 96">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E030A-3212-72A9-435D-EBFBAC820503}"/>
              </a:ext>
            </a:extLst>
          </p:cNvPr>
          <p:cNvSpPr>
            <a:spLocks noGrp="1"/>
          </p:cNvSpPr>
          <p:nvPr>
            <p:ph type="title"/>
          </p:nvPr>
        </p:nvSpPr>
        <p:spPr>
          <a:xfrm>
            <a:off x="633833" y="4550229"/>
            <a:ext cx="10906232" cy="1057655"/>
          </a:xfrm>
        </p:spPr>
        <p:txBody>
          <a:bodyPr vert="horz" lIns="91440" tIns="45720" rIns="91440" bIns="45720" rtlCol="0" anchor="b">
            <a:normAutofit/>
          </a:bodyPr>
          <a:lstStyle/>
          <a:p>
            <a:pPr defTabSz="914400"/>
            <a:r>
              <a:rPr lang="en-US" sz="5900">
                <a:solidFill>
                  <a:schemeClr val="tx1">
                    <a:lumMod val="85000"/>
                    <a:lumOff val="15000"/>
                  </a:schemeClr>
                </a:solidFill>
              </a:rPr>
              <a:t>Java – Virtual Threads</a:t>
            </a:r>
          </a:p>
        </p:txBody>
      </p:sp>
      <p:pic>
        <p:nvPicPr>
          <p:cNvPr id="13" name="Content Placeholder 12">
            <a:extLst>
              <a:ext uri="{FF2B5EF4-FFF2-40B4-BE49-F238E27FC236}">
                <a16:creationId xmlns:a16="http://schemas.microsoft.com/office/drawing/2014/main" id="{C2D91336-6853-6DB4-A00C-AB597A90ABA5}"/>
              </a:ext>
            </a:extLst>
          </p:cNvPr>
          <p:cNvPicPr>
            <a:picLocks noGrp="1" noChangeAspect="1"/>
          </p:cNvPicPr>
          <p:nvPr>
            <p:ph idx="1"/>
          </p:nvPr>
        </p:nvPicPr>
        <p:blipFill>
          <a:blip r:embed="rId2"/>
          <a:stretch>
            <a:fillRect/>
          </a:stretch>
        </p:blipFill>
        <p:spPr>
          <a:xfrm>
            <a:off x="1226541" y="221033"/>
            <a:ext cx="9205786" cy="4326720"/>
          </a:xfrm>
          <a:prstGeom prst="rect">
            <a:avLst/>
          </a:prstGeom>
        </p:spPr>
      </p:pic>
      <p:cxnSp>
        <p:nvCxnSpPr>
          <p:cNvPr id="99" name="Straight Connector 98">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898" y="5618770"/>
            <a:ext cx="10512861"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0087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2B1EA-2D68-CF36-31F1-C58607D076A9}"/>
              </a:ext>
            </a:extLst>
          </p:cNvPr>
          <p:cNvSpPr>
            <a:spLocks noGrp="1"/>
          </p:cNvSpPr>
          <p:nvPr>
            <p:ph type="title"/>
          </p:nvPr>
        </p:nvSpPr>
        <p:spPr>
          <a:xfrm>
            <a:off x="8138989" y="639097"/>
            <a:ext cx="3401075" cy="3686015"/>
          </a:xfrm>
        </p:spPr>
        <p:txBody>
          <a:bodyPr vert="horz" lIns="91440" tIns="45720" rIns="91440" bIns="45720" rtlCol="0" anchor="b">
            <a:normAutofit/>
          </a:bodyPr>
          <a:lstStyle/>
          <a:p>
            <a:pPr defTabSz="914400"/>
            <a:r>
              <a:rPr lang="en-US" sz="6500">
                <a:solidFill>
                  <a:schemeClr val="tx1">
                    <a:lumMod val="85000"/>
                    <a:lumOff val="15000"/>
                  </a:schemeClr>
                </a:solidFill>
              </a:rPr>
              <a:t>Kotlin Threads</a:t>
            </a:r>
          </a:p>
        </p:txBody>
      </p:sp>
      <p:cxnSp>
        <p:nvCxnSpPr>
          <p:cNvPr id="2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7167" y="4343400"/>
            <a:ext cx="3199566"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8">
            <a:extLst>
              <a:ext uri="{FF2B5EF4-FFF2-40B4-BE49-F238E27FC236}">
                <a16:creationId xmlns:a16="http://schemas.microsoft.com/office/drawing/2014/main" id="{6A206371-EC51-75A3-C22D-9E4D7EF6BDCD}"/>
              </a:ext>
            </a:extLst>
          </p:cNvPr>
          <p:cNvPicPr>
            <a:picLocks noGrp="1" noChangeAspect="1"/>
          </p:cNvPicPr>
          <p:nvPr>
            <p:ph idx="1"/>
          </p:nvPr>
        </p:nvPicPr>
        <p:blipFill>
          <a:blip r:embed="rId2"/>
          <a:stretch>
            <a:fillRect/>
          </a:stretch>
        </p:blipFill>
        <p:spPr>
          <a:xfrm>
            <a:off x="390011" y="1060740"/>
            <a:ext cx="7422536" cy="4670794"/>
          </a:xfrm>
        </p:spPr>
      </p:pic>
    </p:spTree>
    <p:extLst>
      <p:ext uri="{BB962C8B-B14F-4D97-AF65-F5344CB8AC3E}">
        <p14:creationId xmlns:p14="http://schemas.microsoft.com/office/powerpoint/2010/main" val="3870885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4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FA84C-7D50-0DDC-6FE5-71E88A5053C4}"/>
              </a:ext>
            </a:extLst>
          </p:cNvPr>
          <p:cNvSpPr>
            <a:spLocks noGrp="1"/>
          </p:cNvSpPr>
          <p:nvPr>
            <p:ph type="title"/>
          </p:nvPr>
        </p:nvSpPr>
        <p:spPr>
          <a:xfrm>
            <a:off x="8138989" y="639097"/>
            <a:ext cx="3401075" cy="3686015"/>
          </a:xfrm>
        </p:spPr>
        <p:txBody>
          <a:bodyPr vert="horz" lIns="91440" tIns="45720" rIns="91440" bIns="45720" rtlCol="0" anchor="b">
            <a:normAutofit/>
          </a:bodyPr>
          <a:lstStyle/>
          <a:p>
            <a:pPr defTabSz="914400"/>
            <a:r>
              <a:rPr lang="en-US" sz="5500">
                <a:solidFill>
                  <a:schemeClr val="tx1">
                    <a:lumMod val="85000"/>
                    <a:lumOff val="15000"/>
                  </a:schemeClr>
                </a:solidFill>
              </a:rPr>
              <a:t>Kotlin Coroutines</a:t>
            </a:r>
          </a:p>
        </p:txBody>
      </p:sp>
      <p:pic>
        <p:nvPicPr>
          <p:cNvPr id="14" name="Content Placeholder 13">
            <a:extLst>
              <a:ext uri="{FF2B5EF4-FFF2-40B4-BE49-F238E27FC236}">
                <a16:creationId xmlns:a16="http://schemas.microsoft.com/office/drawing/2014/main" id="{92E6B8BF-EC68-FC1F-3F03-5AB9806A67E9}"/>
              </a:ext>
            </a:extLst>
          </p:cNvPr>
          <p:cNvPicPr>
            <a:picLocks noGrp="1" noChangeAspect="1"/>
          </p:cNvPicPr>
          <p:nvPr>
            <p:ph idx="1"/>
          </p:nvPr>
        </p:nvPicPr>
        <p:blipFill>
          <a:blip r:embed="rId3"/>
          <a:stretch>
            <a:fillRect/>
          </a:stretch>
        </p:blipFill>
        <p:spPr>
          <a:xfrm>
            <a:off x="285209" y="1124744"/>
            <a:ext cx="7595516" cy="4443376"/>
          </a:xfrm>
          <a:prstGeom prst="rect">
            <a:avLst/>
          </a:prstGeom>
        </p:spPr>
      </p:pic>
      <p:cxnSp>
        <p:nvCxnSpPr>
          <p:cNvPr id="47" name="Straight Connector 4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7167" y="4343400"/>
            <a:ext cx="3199566"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866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45835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B1247A-642C-7339-921B-09C77926FB6A}"/>
              </a:ext>
            </a:extLst>
          </p:cNvPr>
          <p:cNvSpPr>
            <a:spLocks noGrp="1"/>
          </p:cNvSpPr>
          <p:nvPr>
            <p:ph type="title"/>
          </p:nvPr>
        </p:nvSpPr>
        <p:spPr>
          <a:xfrm>
            <a:off x="457080" y="640080"/>
            <a:ext cx="3658294" cy="2926080"/>
          </a:xfrm>
        </p:spPr>
        <p:txBody>
          <a:bodyPr vert="horz" lIns="91440" tIns="45720" rIns="91440" bIns="45720" rtlCol="0" anchor="b">
            <a:normAutofit/>
          </a:bodyPr>
          <a:lstStyle/>
          <a:p>
            <a:pPr defTabSz="914400"/>
            <a:r>
              <a:rPr lang="en-US" sz="4400" b="1" dirty="0">
                <a:solidFill>
                  <a:srgbClr val="FFFFFF"/>
                </a:solidFill>
              </a:rPr>
              <a:t>Performance Comparison</a:t>
            </a:r>
          </a:p>
        </p:txBody>
      </p:sp>
      <p:pic>
        <p:nvPicPr>
          <p:cNvPr id="18" name="Picture 17" descr="Magnifying glass showing decling performance">
            <a:extLst>
              <a:ext uri="{FF2B5EF4-FFF2-40B4-BE49-F238E27FC236}">
                <a16:creationId xmlns:a16="http://schemas.microsoft.com/office/drawing/2014/main" id="{2C2CBF9F-4D79-8555-D664-9EE4263A78B8}"/>
              </a:ext>
            </a:extLst>
          </p:cNvPr>
          <p:cNvPicPr>
            <a:picLocks noChangeAspect="1"/>
          </p:cNvPicPr>
          <p:nvPr/>
        </p:nvPicPr>
        <p:blipFill rotWithShape="1">
          <a:blip r:embed="rId2"/>
          <a:srcRect r="26511" b="-1"/>
          <a:stretch/>
        </p:blipFill>
        <p:spPr>
          <a:xfrm>
            <a:off x="4638524" y="10"/>
            <a:ext cx="7550300" cy="6857990"/>
          </a:xfrm>
          <a:prstGeom prst="rect">
            <a:avLst/>
          </a:prstGeom>
        </p:spPr>
      </p:pic>
      <p:sp>
        <p:nvSpPr>
          <p:cNvPr id="30" name="Rectangle 29">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3557"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29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B162EE-6CAD-63F6-D7DD-C9555CD58094}"/>
              </a:ext>
            </a:extLst>
          </p:cNvPr>
          <p:cNvSpPr>
            <a:spLocks noGrp="1"/>
          </p:cNvSpPr>
          <p:nvPr>
            <p:ph type="title"/>
          </p:nvPr>
        </p:nvSpPr>
        <p:spPr>
          <a:xfrm>
            <a:off x="477496" y="908720"/>
            <a:ext cx="3084041" cy="2103875"/>
          </a:xfrm>
        </p:spPr>
        <p:txBody>
          <a:bodyPr>
            <a:normAutofit/>
          </a:bodyPr>
          <a:lstStyle/>
          <a:p>
            <a:r>
              <a:rPr lang="en-US" sz="4400" b="1" dirty="0">
                <a:solidFill>
                  <a:srgbClr val="FFFFFF"/>
                </a:solidFill>
              </a:rPr>
              <a:t>Usage of OS Threads</a:t>
            </a:r>
          </a:p>
        </p:txBody>
      </p:sp>
      <p:sp>
        <p:nvSpPr>
          <p:cNvPr id="9" name="Content Placeholder 8">
            <a:extLst>
              <a:ext uri="{FF2B5EF4-FFF2-40B4-BE49-F238E27FC236}">
                <a16:creationId xmlns:a16="http://schemas.microsoft.com/office/drawing/2014/main" id="{805D9709-CE67-1F22-7353-DA262D1E5A48}"/>
              </a:ext>
            </a:extLst>
          </p:cNvPr>
          <p:cNvSpPr>
            <a:spLocks noGrp="1"/>
          </p:cNvSpPr>
          <p:nvPr>
            <p:ph idx="1"/>
          </p:nvPr>
        </p:nvSpPr>
        <p:spPr>
          <a:xfrm>
            <a:off x="477497" y="3045685"/>
            <a:ext cx="3084041" cy="3335519"/>
          </a:xfrm>
        </p:spPr>
        <p:txBody>
          <a:bodyPr>
            <a:normAutofit/>
          </a:bodyPr>
          <a:lstStyle/>
          <a:p>
            <a:r>
              <a:rPr lang="en-US" sz="1800" dirty="0">
                <a:solidFill>
                  <a:srgbClr val="FFFFFF"/>
                </a:solidFill>
              </a:rPr>
              <a:t>Number of used OS Threads after 5 seconds of 2000 and 8000 requests pers second attack rate</a:t>
            </a:r>
          </a:p>
          <a:p>
            <a:endParaRPr lang="en-US" sz="1500" dirty="0">
              <a:solidFill>
                <a:srgbClr val="FFFFFF"/>
              </a:solidFill>
            </a:endParaRPr>
          </a:p>
        </p:txBody>
      </p:sp>
      <p:sp>
        <p:nvSpPr>
          <p:cNvPr id="25" name="Rectangle 2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3">
            <a:extLst>
              <a:ext uri="{FF2B5EF4-FFF2-40B4-BE49-F238E27FC236}">
                <a16:creationId xmlns:a16="http://schemas.microsoft.com/office/drawing/2014/main" id="{C4B43C66-1735-B49F-A019-AB727F96EF2D}"/>
              </a:ext>
            </a:extLst>
          </p:cNvPr>
          <p:cNvGraphicFramePr>
            <a:graphicFrameLocks/>
          </p:cNvGraphicFramePr>
          <p:nvPr>
            <p:extLst>
              <p:ext uri="{D42A27DB-BD31-4B8C-83A1-F6EECF244321}">
                <p14:modId xmlns:p14="http://schemas.microsoft.com/office/powerpoint/2010/main" val="2201416969"/>
              </p:ext>
            </p:extLst>
          </p:nvPr>
        </p:nvGraphicFramePr>
        <p:xfrm>
          <a:off x="4740782" y="1221270"/>
          <a:ext cx="6796312" cy="4415464"/>
        </p:xfrm>
        <a:graphic>
          <a:graphicData uri="http://schemas.openxmlformats.org/drawingml/2006/table">
            <a:tbl>
              <a:tblPr firstRow="1" firstCol="1" bandRow="1">
                <a:noFill/>
                <a:tableStyleId>{5C22544A-7EE6-4342-B048-85BDC9FD1C3A}</a:tableStyleId>
              </a:tblPr>
              <a:tblGrid>
                <a:gridCol w="2630784">
                  <a:extLst>
                    <a:ext uri="{9D8B030D-6E8A-4147-A177-3AD203B41FA5}">
                      <a16:colId xmlns:a16="http://schemas.microsoft.com/office/drawing/2014/main" val="2211554931"/>
                    </a:ext>
                  </a:extLst>
                </a:gridCol>
                <a:gridCol w="2082764">
                  <a:extLst>
                    <a:ext uri="{9D8B030D-6E8A-4147-A177-3AD203B41FA5}">
                      <a16:colId xmlns:a16="http://schemas.microsoft.com/office/drawing/2014/main" val="3763955512"/>
                    </a:ext>
                  </a:extLst>
                </a:gridCol>
                <a:gridCol w="2082764">
                  <a:extLst>
                    <a:ext uri="{9D8B030D-6E8A-4147-A177-3AD203B41FA5}">
                      <a16:colId xmlns:a16="http://schemas.microsoft.com/office/drawing/2014/main" val="1174761371"/>
                    </a:ext>
                  </a:extLst>
                </a:gridCol>
              </a:tblGrid>
              <a:tr h="676118">
                <a:tc>
                  <a:txBody>
                    <a:bodyPr/>
                    <a:lstStyle/>
                    <a:p>
                      <a:pPr marL="0" marR="0" algn="r">
                        <a:spcBef>
                          <a:spcPts val="0"/>
                        </a:spcBef>
                        <a:spcAft>
                          <a:spcPts val="0"/>
                        </a:spcAft>
                      </a:pPr>
                      <a:r>
                        <a:rPr lang="en-GB" sz="2300" b="1">
                          <a:solidFill>
                            <a:schemeClr val="tx1">
                              <a:lumMod val="75000"/>
                              <a:lumOff val="25000"/>
                            </a:schemeClr>
                          </a:solidFill>
                          <a:effectLst/>
                        </a:rPr>
                        <a:t>Rate</a:t>
                      </a:r>
                      <a:endParaRPr lang="en-US" sz="2300" b="1">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413949" marT="137983" marB="137983"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0" marR="0" algn="ctr">
                        <a:spcBef>
                          <a:spcPts val="0"/>
                        </a:spcBef>
                        <a:spcAft>
                          <a:spcPts val="0"/>
                        </a:spcAft>
                      </a:pPr>
                      <a:r>
                        <a:rPr lang="en-GB" sz="2300" b="1">
                          <a:solidFill>
                            <a:schemeClr val="tx1">
                              <a:lumMod val="75000"/>
                              <a:lumOff val="25000"/>
                            </a:schemeClr>
                          </a:solidFill>
                          <a:effectLst/>
                        </a:rPr>
                        <a:t>2000</a:t>
                      </a:r>
                      <a:endParaRPr lang="en-US" sz="2300" b="1">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268382" marT="137983" marB="137983"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0" marR="0" algn="ctr">
                        <a:spcBef>
                          <a:spcPts val="0"/>
                        </a:spcBef>
                        <a:spcAft>
                          <a:spcPts val="0"/>
                        </a:spcAft>
                      </a:pPr>
                      <a:r>
                        <a:rPr lang="en-GB" sz="2300" b="1">
                          <a:solidFill>
                            <a:schemeClr val="tx1">
                              <a:lumMod val="75000"/>
                              <a:lumOff val="25000"/>
                            </a:schemeClr>
                          </a:solidFill>
                          <a:effectLst/>
                        </a:rPr>
                        <a:t>8000</a:t>
                      </a:r>
                      <a:endParaRPr lang="en-US" sz="2300" b="1">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268382" marT="137983" marB="137983"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635274205"/>
                  </a:ext>
                </a:extLst>
              </a:tr>
              <a:tr h="676118">
                <a:tc>
                  <a:txBody>
                    <a:bodyPr/>
                    <a:lstStyle/>
                    <a:p>
                      <a:pPr marL="0" marR="0" algn="r">
                        <a:spcBef>
                          <a:spcPts val="0"/>
                        </a:spcBef>
                        <a:spcAft>
                          <a:spcPts val="0"/>
                        </a:spcAft>
                      </a:pPr>
                      <a:r>
                        <a:rPr lang="en-GB" sz="2300" b="1">
                          <a:solidFill>
                            <a:schemeClr val="tx1">
                              <a:lumMod val="75000"/>
                              <a:lumOff val="25000"/>
                            </a:schemeClr>
                          </a:solidFill>
                          <a:effectLst/>
                        </a:rPr>
                        <a:t>Java - threads</a:t>
                      </a:r>
                      <a:endParaRPr lang="en-US" sz="2300" b="1">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413949" marT="137983" marB="137983" anchor="ctr">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a:txBody>
                    <a:bodyPr/>
                    <a:lstStyle/>
                    <a:p>
                      <a:pPr marL="0" marR="0" algn="r">
                        <a:spcBef>
                          <a:spcPts val="0"/>
                        </a:spcBef>
                        <a:spcAft>
                          <a:spcPts val="0"/>
                        </a:spcAft>
                      </a:pPr>
                      <a:r>
                        <a:rPr lang="en-GB" sz="2300">
                          <a:solidFill>
                            <a:schemeClr val="tx1">
                              <a:lumMod val="75000"/>
                              <a:lumOff val="25000"/>
                            </a:schemeClr>
                          </a:solidFill>
                          <a:effectLst/>
                        </a:rPr>
                        <a:t>100017,33</a:t>
                      </a:r>
                      <a:endParaRPr lang="en-US" sz="2300">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268382" marT="137983" marB="137983"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r">
                        <a:spcBef>
                          <a:spcPts val="0"/>
                        </a:spcBef>
                        <a:spcAft>
                          <a:spcPts val="0"/>
                        </a:spcAft>
                      </a:pPr>
                      <a:r>
                        <a:rPr lang="en-GB" sz="2300">
                          <a:solidFill>
                            <a:schemeClr val="tx1">
                              <a:lumMod val="75000"/>
                              <a:lumOff val="25000"/>
                            </a:schemeClr>
                          </a:solidFill>
                          <a:effectLst/>
                        </a:rPr>
                        <a:t>388749,67</a:t>
                      </a:r>
                      <a:endParaRPr lang="en-US" sz="2300">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268382" marT="137983" marB="137983"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698722282"/>
                  </a:ext>
                </a:extLst>
              </a:tr>
              <a:tr h="1021076">
                <a:tc>
                  <a:txBody>
                    <a:bodyPr/>
                    <a:lstStyle/>
                    <a:p>
                      <a:pPr marL="0" marR="0" algn="r">
                        <a:spcBef>
                          <a:spcPts val="0"/>
                        </a:spcBef>
                        <a:spcAft>
                          <a:spcPts val="0"/>
                        </a:spcAft>
                      </a:pPr>
                      <a:r>
                        <a:rPr lang="en-GB" sz="2300" b="1">
                          <a:solidFill>
                            <a:schemeClr val="tx1">
                              <a:lumMod val="75000"/>
                              <a:lumOff val="25000"/>
                            </a:schemeClr>
                          </a:solidFill>
                          <a:effectLst/>
                        </a:rPr>
                        <a:t>Java - virtual threads</a:t>
                      </a:r>
                      <a:endParaRPr lang="en-US" sz="2300" b="1">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413949" marT="137983" marB="137983"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gn="r">
                        <a:spcBef>
                          <a:spcPts val="0"/>
                        </a:spcBef>
                        <a:spcAft>
                          <a:spcPts val="0"/>
                        </a:spcAft>
                      </a:pPr>
                      <a:r>
                        <a:rPr lang="en-GB" sz="2300">
                          <a:solidFill>
                            <a:schemeClr val="tx1">
                              <a:lumMod val="75000"/>
                              <a:lumOff val="25000"/>
                            </a:schemeClr>
                          </a:solidFill>
                          <a:effectLst/>
                        </a:rPr>
                        <a:t>35,67</a:t>
                      </a:r>
                      <a:endParaRPr lang="en-US" sz="2300">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268382" marT="137983" marB="137983" anchor="ctr">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gn="r">
                        <a:spcBef>
                          <a:spcPts val="0"/>
                        </a:spcBef>
                        <a:spcAft>
                          <a:spcPts val="0"/>
                        </a:spcAft>
                      </a:pPr>
                      <a:r>
                        <a:rPr lang="en-GB" sz="2300">
                          <a:solidFill>
                            <a:schemeClr val="tx1">
                              <a:lumMod val="75000"/>
                              <a:lumOff val="25000"/>
                            </a:schemeClr>
                          </a:solidFill>
                          <a:effectLst/>
                        </a:rPr>
                        <a:t>268,33</a:t>
                      </a:r>
                      <a:endParaRPr lang="en-US" sz="2300">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268382" marT="137983" marB="137983"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2685972026"/>
                  </a:ext>
                </a:extLst>
              </a:tr>
              <a:tr h="1021076">
                <a:tc>
                  <a:txBody>
                    <a:bodyPr/>
                    <a:lstStyle/>
                    <a:p>
                      <a:pPr marL="0" marR="0" algn="r">
                        <a:spcBef>
                          <a:spcPts val="0"/>
                        </a:spcBef>
                        <a:spcAft>
                          <a:spcPts val="0"/>
                        </a:spcAft>
                      </a:pPr>
                      <a:r>
                        <a:rPr lang="en-GB" sz="2300" b="1">
                          <a:solidFill>
                            <a:schemeClr val="tx1">
                              <a:lumMod val="75000"/>
                              <a:lumOff val="25000"/>
                            </a:schemeClr>
                          </a:solidFill>
                          <a:effectLst/>
                        </a:rPr>
                        <a:t>Kotlin - threads</a:t>
                      </a:r>
                      <a:endParaRPr lang="en-US" sz="2300" b="1">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413949" marT="137983" marB="137983"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gn="r">
                        <a:spcBef>
                          <a:spcPts val="0"/>
                        </a:spcBef>
                        <a:spcAft>
                          <a:spcPts val="0"/>
                        </a:spcAft>
                      </a:pPr>
                      <a:r>
                        <a:rPr lang="en-GB" sz="2300">
                          <a:solidFill>
                            <a:schemeClr val="tx1">
                              <a:lumMod val="75000"/>
                              <a:lumOff val="25000"/>
                            </a:schemeClr>
                          </a:solidFill>
                          <a:effectLst/>
                        </a:rPr>
                        <a:t>100016,00</a:t>
                      </a:r>
                      <a:endParaRPr lang="en-US" sz="2300">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268382" marT="137983" marB="137983"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r">
                        <a:spcBef>
                          <a:spcPts val="0"/>
                        </a:spcBef>
                        <a:spcAft>
                          <a:spcPts val="0"/>
                        </a:spcAft>
                      </a:pPr>
                      <a:r>
                        <a:rPr lang="en-GB" sz="2300">
                          <a:solidFill>
                            <a:schemeClr val="tx1">
                              <a:lumMod val="75000"/>
                              <a:lumOff val="25000"/>
                            </a:schemeClr>
                          </a:solidFill>
                          <a:effectLst/>
                        </a:rPr>
                        <a:t>382669,67</a:t>
                      </a:r>
                      <a:endParaRPr lang="en-US" sz="2300">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268382" marT="137983" marB="137983"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488336244"/>
                  </a:ext>
                </a:extLst>
              </a:tr>
              <a:tr h="1021076">
                <a:tc>
                  <a:txBody>
                    <a:bodyPr/>
                    <a:lstStyle/>
                    <a:p>
                      <a:pPr marL="0" marR="0" algn="r">
                        <a:spcBef>
                          <a:spcPts val="0"/>
                        </a:spcBef>
                        <a:spcAft>
                          <a:spcPts val="0"/>
                        </a:spcAft>
                      </a:pPr>
                      <a:r>
                        <a:rPr lang="en-GB" sz="2300" b="1">
                          <a:solidFill>
                            <a:schemeClr val="tx1">
                              <a:lumMod val="75000"/>
                              <a:lumOff val="25000"/>
                            </a:schemeClr>
                          </a:solidFill>
                          <a:effectLst/>
                        </a:rPr>
                        <a:t>Kotlin - coroutines</a:t>
                      </a:r>
                      <a:endParaRPr lang="en-US" sz="2300" b="1">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413949" marT="137983" marB="137983"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gn="r">
                        <a:spcBef>
                          <a:spcPts val="0"/>
                        </a:spcBef>
                        <a:spcAft>
                          <a:spcPts val="0"/>
                        </a:spcAft>
                      </a:pPr>
                      <a:r>
                        <a:rPr lang="en-GB" sz="2300">
                          <a:solidFill>
                            <a:schemeClr val="tx1">
                              <a:lumMod val="75000"/>
                              <a:lumOff val="25000"/>
                            </a:schemeClr>
                          </a:solidFill>
                          <a:effectLst/>
                        </a:rPr>
                        <a:t>23,67</a:t>
                      </a:r>
                      <a:endParaRPr lang="en-US" sz="2300">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268382" marT="137983" marB="137983" anchor="ctr">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marL="0" marR="0" algn="r">
                        <a:spcBef>
                          <a:spcPts val="0"/>
                        </a:spcBef>
                        <a:spcAft>
                          <a:spcPts val="0"/>
                        </a:spcAft>
                      </a:pPr>
                      <a:r>
                        <a:rPr lang="en-GB" sz="2300">
                          <a:solidFill>
                            <a:schemeClr val="tx1">
                              <a:lumMod val="75000"/>
                              <a:lumOff val="25000"/>
                            </a:schemeClr>
                          </a:solidFill>
                          <a:effectLst/>
                        </a:rPr>
                        <a:t>23,67</a:t>
                      </a:r>
                      <a:endParaRPr lang="en-US" sz="2300">
                        <a:solidFill>
                          <a:schemeClr val="tx1">
                            <a:lumMod val="75000"/>
                            <a:lumOff val="25000"/>
                          </a:schemeClr>
                        </a:solidFill>
                        <a:effectLst/>
                        <a:latin typeface="Times New Roman" panose="02020603050405020304" pitchFamily="18" charset="0"/>
                        <a:ea typeface="SimSun" panose="02010600030101010101" pitchFamily="2" charset="-122"/>
                      </a:endParaRPr>
                    </a:p>
                  </a:txBody>
                  <a:tcPr marL="275966" marR="268382" marT="137983" marB="137983"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267697757"/>
                  </a:ext>
                </a:extLst>
              </a:tr>
            </a:tbl>
          </a:graphicData>
        </a:graphic>
      </p:graphicFrame>
    </p:spTree>
    <p:extLst>
      <p:ext uri="{BB962C8B-B14F-4D97-AF65-F5344CB8AC3E}">
        <p14:creationId xmlns:p14="http://schemas.microsoft.com/office/powerpoint/2010/main" val="2363830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6" y="4953000"/>
            <a:ext cx="12185778"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502B494-55BE-2B29-C7AC-0A4BE1827BAD}"/>
              </a:ext>
            </a:extLst>
          </p:cNvPr>
          <p:cNvSpPr>
            <a:spLocks noGrp="1"/>
          </p:cNvSpPr>
          <p:nvPr>
            <p:ph type="title"/>
          </p:nvPr>
        </p:nvSpPr>
        <p:spPr>
          <a:xfrm>
            <a:off x="1066522" y="5252936"/>
            <a:ext cx="10055780" cy="1028715"/>
          </a:xfrm>
        </p:spPr>
        <p:txBody>
          <a:bodyPr>
            <a:normAutofit/>
          </a:bodyPr>
          <a:lstStyle/>
          <a:p>
            <a:pPr algn="ctr"/>
            <a:r>
              <a:rPr lang="en-US" b="1" dirty="0">
                <a:solidFill>
                  <a:srgbClr val="FFFFFF"/>
                </a:solidFill>
              </a:rPr>
              <a:t>Heap Used</a:t>
            </a:r>
          </a:p>
        </p:txBody>
      </p:sp>
      <p:sp>
        <p:nvSpPr>
          <p:cNvPr id="13" name="Rectangle 12">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 y="4906176"/>
            <a:ext cx="12185778"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9C0ACB61-AADA-AC18-19FB-569DC411751B}"/>
              </a:ext>
            </a:extLst>
          </p:cNvPr>
          <p:cNvGraphicFramePr>
            <a:graphicFrameLocks noGrp="1"/>
          </p:cNvGraphicFramePr>
          <p:nvPr>
            <p:ph idx="1"/>
            <p:extLst>
              <p:ext uri="{D42A27DB-BD31-4B8C-83A1-F6EECF244321}">
                <p14:modId xmlns:p14="http://schemas.microsoft.com/office/powerpoint/2010/main" val="2632138183"/>
              </p:ext>
            </p:extLst>
          </p:nvPr>
        </p:nvGraphicFramePr>
        <p:xfrm>
          <a:off x="643298" y="643466"/>
          <a:ext cx="10897638" cy="42627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301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4" name="Picture 3" descr="Computer script on a screen">
            <a:extLst>
              <a:ext uri="{FF2B5EF4-FFF2-40B4-BE49-F238E27FC236}">
                <a16:creationId xmlns:a16="http://schemas.microsoft.com/office/drawing/2014/main" id="{CB6EAC47-CEE7-F4A1-FB70-8722949FC4EF}"/>
              </a:ext>
            </a:extLst>
          </p:cNvPr>
          <p:cNvPicPr>
            <a:picLocks noChangeAspect="1"/>
          </p:cNvPicPr>
          <p:nvPr/>
        </p:nvPicPr>
        <p:blipFill rotWithShape="1">
          <a:blip r:embed="rId3">
            <a:duotone>
              <a:prstClr val="black"/>
              <a:schemeClr val="tx2">
                <a:tint val="45000"/>
                <a:satMod val="400000"/>
              </a:schemeClr>
            </a:duotone>
            <a:alphaModFix amt="40000"/>
          </a:blip>
          <a:srcRect t="7006" b="8702"/>
          <a:stretch/>
        </p:blipFill>
        <p:spPr>
          <a:xfrm>
            <a:off x="20" y="10"/>
            <a:ext cx="12188805" cy="6857991"/>
          </a:xfrm>
          <a:prstGeom prst="rect">
            <a:avLst/>
          </a:prstGeom>
        </p:spPr>
      </p:pic>
      <p:sp>
        <p:nvSpPr>
          <p:cNvPr id="2" name="Title 1">
            <a:extLst>
              <a:ext uri="{FF2B5EF4-FFF2-40B4-BE49-F238E27FC236}">
                <a16:creationId xmlns:a16="http://schemas.microsoft.com/office/drawing/2014/main" id="{370D75D8-A23E-5AEA-FE70-C8B0620F3EC2}"/>
              </a:ext>
            </a:extLst>
          </p:cNvPr>
          <p:cNvSpPr>
            <a:spLocks noGrp="1"/>
          </p:cNvSpPr>
          <p:nvPr>
            <p:ph type="title"/>
          </p:nvPr>
        </p:nvSpPr>
        <p:spPr>
          <a:xfrm>
            <a:off x="1096994" y="758952"/>
            <a:ext cx="10055780" cy="3566160"/>
          </a:xfrm>
        </p:spPr>
        <p:txBody>
          <a:bodyPr vert="horz" lIns="91440" tIns="45720" rIns="91440" bIns="45720" rtlCol="0" anchor="b">
            <a:normAutofit/>
          </a:bodyPr>
          <a:lstStyle/>
          <a:p>
            <a:pPr defTabSz="914400"/>
            <a:r>
              <a:rPr lang="en-US" sz="8000" dirty="0">
                <a:solidFill>
                  <a:schemeClr val="tx1">
                    <a:lumMod val="85000"/>
                    <a:lumOff val="15000"/>
                  </a:schemeClr>
                </a:solidFill>
              </a:rPr>
              <a:t>Which programming language is the best?</a:t>
            </a:r>
          </a:p>
        </p:txBody>
      </p:sp>
      <p:cxnSp>
        <p:nvCxnSpPr>
          <p:cNvPr id="36" name="Straight Connector 35">
            <a:extLst>
              <a:ext uri="{FF2B5EF4-FFF2-40B4-BE49-F238E27FC236}">
                <a16:creationId xmlns:a16="http://schemas.microsoft.com/office/drawing/2014/main" id="{E6E50488-8E5E-4E36-9763-092234CAE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9E780F8-2452-4595-A281-E594BA83D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A917F44A-7774-4C79-BEDC-0CC73C8C0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67639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4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9" name="Rectangle 4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DBE42-EF36-31B6-21D6-23B1F4950403}"/>
              </a:ext>
            </a:extLst>
          </p:cNvPr>
          <p:cNvSpPr>
            <a:spLocks noGrp="1"/>
          </p:cNvSpPr>
          <p:nvPr>
            <p:ph type="title"/>
          </p:nvPr>
        </p:nvSpPr>
        <p:spPr>
          <a:xfrm>
            <a:off x="8138989" y="639097"/>
            <a:ext cx="3401075" cy="3686015"/>
          </a:xfrm>
        </p:spPr>
        <p:txBody>
          <a:bodyPr vert="horz" lIns="91440" tIns="45720" rIns="91440" bIns="45720" rtlCol="0" anchor="b">
            <a:normAutofit/>
          </a:bodyPr>
          <a:lstStyle/>
          <a:p>
            <a:pPr defTabSz="914400"/>
            <a:r>
              <a:rPr lang="en-US" sz="6500" dirty="0">
                <a:solidFill>
                  <a:schemeClr val="tx1">
                    <a:lumMod val="85000"/>
                    <a:lumOff val="15000"/>
                  </a:schemeClr>
                </a:solidFill>
                <a:effectLst>
                  <a:outerShdw blurRad="38100" dist="38100" dir="2700000" algn="tl">
                    <a:srgbClr val="000000">
                      <a:alpha val="43137"/>
                    </a:srgbClr>
                  </a:outerShdw>
                </a:effectLst>
              </a:rPr>
              <a:t>Latency</a:t>
            </a:r>
          </a:p>
        </p:txBody>
      </p:sp>
      <p:cxnSp>
        <p:nvCxnSpPr>
          <p:cNvPr id="51" name="Straight Connector 5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7167" y="4343400"/>
            <a:ext cx="3199566"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1" name="Grafikon 3">
            <a:extLst>
              <a:ext uri="{FF2B5EF4-FFF2-40B4-BE49-F238E27FC236}">
                <a16:creationId xmlns:a16="http://schemas.microsoft.com/office/drawing/2014/main" id="{D0A75212-A624-3055-8B58-28933ACBC4CA}"/>
              </a:ext>
            </a:extLst>
          </p:cNvPr>
          <p:cNvGraphicFramePr>
            <a:graphicFrameLocks/>
          </p:cNvGraphicFramePr>
          <p:nvPr>
            <p:extLst>
              <p:ext uri="{D42A27DB-BD31-4B8C-83A1-F6EECF244321}">
                <p14:modId xmlns:p14="http://schemas.microsoft.com/office/powerpoint/2010/main" val="1887612653"/>
              </p:ext>
            </p:extLst>
          </p:nvPr>
        </p:nvGraphicFramePr>
        <p:xfrm>
          <a:off x="535947" y="764704"/>
          <a:ext cx="7507888" cy="50541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5418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2B5506A-9DEF-4D6A-9ACD-B0BB7F757246}"/>
              </a:ext>
            </a:extLst>
          </p:cNvPr>
          <p:cNvSpPr>
            <a:spLocks noGrp="1"/>
          </p:cNvSpPr>
          <p:nvPr>
            <p:ph type="title"/>
          </p:nvPr>
        </p:nvSpPr>
        <p:spPr>
          <a:xfrm>
            <a:off x="5180251" y="634946"/>
            <a:ext cx="6366484" cy="1450757"/>
          </a:xfrm>
        </p:spPr>
        <p:txBody>
          <a:bodyPr>
            <a:normAutofit/>
          </a:bodyPr>
          <a:lstStyle/>
          <a:p>
            <a:r>
              <a:rPr lang="hr-HR" dirty="0">
                <a:ln w="0"/>
                <a:effectLst>
                  <a:outerShdw blurRad="38100" dist="38100" dir="2700000" algn="tl">
                    <a:srgbClr val="000000">
                      <a:alpha val="43137"/>
                    </a:srgbClr>
                  </a:outerShdw>
                </a:effectLst>
              </a:rPr>
              <a:t>Virtual Threads vs Coroutines</a:t>
            </a:r>
            <a:endParaRPr lang="en-GB" dirty="0">
              <a:ln w="0"/>
              <a:effectLst>
                <a:outerShdw blurRad="38100" dist="38100" dir="2700000" algn="tl">
                  <a:srgbClr val="000000">
                    <a:alpha val="43137"/>
                  </a:srgbClr>
                </a:outerShdw>
              </a:effectLst>
            </a:endParaRPr>
          </a:p>
        </p:txBody>
      </p:sp>
      <p:pic>
        <p:nvPicPr>
          <p:cNvPr id="5" name="Picture 4" descr="Colourful cross stitch threads">
            <a:extLst>
              <a:ext uri="{FF2B5EF4-FFF2-40B4-BE49-F238E27FC236}">
                <a16:creationId xmlns:a16="http://schemas.microsoft.com/office/drawing/2014/main" id="{1D56CFBB-4A55-594D-B962-E7AE9B204EDF}"/>
              </a:ext>
            </a:extLst>
          </p:cNvPr>
          <p:cNvPicPr>
            <a:picLocks noChangeAspect="1"/>
          </p:cNvPicPr>
          <p:nvPr/>
        </p:nvPicPr>
        <p:blipFill rotWithShape="1">
          <a:blip r:embed="rId2"/>
          <a:srcRect l="25266" r="29525" b="1"/>
          <a:stretch/>
        </p:blipFill>
        <p:spPr>
          <a:xfrm>
            <a:off x="20" y="-12128"/>
            <a:ext cx="4653063"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240" y="2085703"/>
            <a:ext cx="616907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6D8BA4FD-7E83-4A19-AB69-173991E7811B}"/>
              </a:ext>
            </a:extLst>
          </p:cNvPr>
          <p:cNvSpPr>
            <a:spLocks noGrp="1"/>
          </p:cNvSpPr>
          <p:nvPr>
            <p:ph idx="1"/>
          </p:nvPr>
        </p:nvSpPr>
        <p:spPr>
          <a:xfrm>
            <a:off x="5180251" y="2552874"/>
            <a:ext cx="6366484" cy="3670180"/>
          </a:xfrm>
        </p:spPr>
        <p:txBody>
          <a:bodyPr>
            <a:normAutofit/>
          </a:bodyPr>
          <a:lstStyle/>
          <a:p>
            <a:pPr>
              <a:lnSpc>
                <a:spcPct val="100000"/>
              </a:lnSpc>
            </a:pPr>
            <a:r>
              <a:rPr lang="en-US" sz="2800" dirty="0"/>
              <a:t>Virtual t</a:t>
            </a:r>
            <a:r>
              <a:rPr lang="hr-HR" sz="2800" dirty="0"/>
              <a:t>h</a:t>
            </a:r>
            <a:r>
              <a:rPr lang="en-US" sz="2800" dirty="0"/>
              <a:t>reads </a:t>
            </a:r>
            <a:r>
              <a:rPr lang="en-US" sz="2800" dirty="0">
                <a:sym typeface="Wingdings" panose="05000000000000000000" pitchFamily="2" charset="2"/>
              </a:rPr>
              <a:t> b</a:t>
            </a:r>
            <a:r>
              <a:rPr lang="en-US" sz="2800" dirty="0"/>
              <a:t>etter usage of heap memory</a:t>
            </a:r>
          </a:p>
          <a:p>
            <a:pPr>
              <a:lnSpc>
                <a:spcPct val="100000"/>
              </a:lnSpc>
            </a:pPr>
            <a:r>
              <a:rPr lang="en-US" sz="2800" dirty="0"/>
              <a:t>Coroutines </a:t>
            </a:r>
            <a:r>
              <a:rPr lang="en-US" sz="2800" dirty="0">
                <a:sym typeface="Wingdings" panose="05000000000000000000" pitchFamily="2" charset="2"/>
              </a:rPr>
              <a:t> </a:t>
            </a:r>
            <a:r>
              <a:rPr lang="en-US" sz="2800" dirty="0"/>
              <a:t> better stability when it comes to usage of OS threads</a:t>
            </a:r>
          </a:p>
          <a:p>
            <a:pPr>
              <a:lnSpc>
                <a:spcPct val="100000"/>
              </a:lnSpc>
            </a:pPr>
            <a:r>
              <a:rPr lang="en-US" sz="2800" dirty="0"/>
              <a:t>Both </a:t>
            </a:r>
            <a:r>
              <a:rPr lang="en-US" sz="2800" dirty="0">
                <a:sym typeface="Wingdings" panose="05000000000000000000" pitchFamily="2" charset="2"/>
              </a:rPr>
              <a:t> significantly better latency and performance results than </a:t>
            </a:r>
            <a:r>
              <a:rPr lang="hr-HR" sz="2800" dirty="0">
                <a:sym typeface="Wingdings" panose="05000000000000000000" pitchFamily="2" charset="2"/>
              </a:rPr>
              <a:t>standard </a:t>
            </a:r>
            <a:r>
              <a:rPr lang="en-US" sz="2800" dirty="0">
                <a:sym typeface="Wingdings" panose="05000000000000000000" pitchFamily="2" charset="2"/>
              </a:rPr>
              <a:t>threads implementation</a:t>
            </a:r>
            <a:endParaRPr lang="en-US" sz="2800" dirty="0"/>
          </a:p>
        </p:txBody>
      </p:sp>
    </p:spTree>
    <p:extLst>
      <p:ext uri="{BB962C8B-B14F-4D97-AF65-F5344CB8AC3E}">
        <p14:creationId xmlns:p14="http://schemas.microsoft.com/office/powerpoint/2010/main" val="350774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E8E5CBE-766A-41E1-A54B-3948571920EF}"/>
              </a:ext>
            </a:extLst>
          </p:cNvPr>
          <p:cNvSpPr>
            <a:spLocks noGrp="1"/>
          </p:cNvSpPr>
          <p:nvPr>
            <p:ph type="title"/>
          </p:nvPr>
        </p:nvSpPr>
        <p:spPr>
          <a:xfrm>
            <a:off x="630649" y="516835"/>
            <a:ext cx="3099329" cy="2103875"/>
          </a:xfrm>
        </p:spPr>
        <p:txBody>
          <a:bodyPr>
            <a:normAutofit/>
          </a:bodyPr>
          <a:lstStyle/>
          <a:p>
            <a:r>
              <a:rPr lang="en-US" sz="4000" dirty="0">
                <a:ln w="0"/>
                <a:effectLst>
                  <a:outerShdw blurRad="38100" dist="38100" dir="2700000" algn="tl">
                    <a:srgbClr val="000000">
                      <a:alpha val="43137"/>
                    </a:srgbClr>
                  </a:outerShdw>
                </a:effectLst>
              </a:rPr>
              <a:t>What else?</a:t>
            </a:r>
            <a:endParaRPr lang="en-GB" sz="4000" dirty="0">
              <a:ln w="0"/>
              <a:effectLst>
                <a:outerShdw blurRad="38100" dist="38100" dir="2700000" algn="tl">
                  <a:srgbClr val="000000">
                    <a:alpha val="43137"/>
                  </a:srgbClr>
                </a:outerShdw>
              </a:effectLst>
            </a:endParaRPr>
          </a:p>
        </p:txBody>
      </p:sp>
      <p:cxnSp>
        <p:nvCxnSpPr>
          <p:cNvPr id="15" name="Straight Connector 14">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773" y="2633962"/>
            <a:ext cx="274248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F6B94E07-68A7-479F-BD06-9FA8832776EC}"/>
              </a:ext>
            </a:extLst>
          </p:cNvPr>
          <p:cNvSpPr>
            <a:spLocks noGrp="1"/>
          </p:cNvSpPr>
          <p:nvPr>
            <p:ph idx="1"/>
          </p:nvPr>
        </p:nvSpPr>
        <p:spPr>
          <a:xfrm>
            <a:off x="645938" y="2996952"/>
            <a:ext cx="3504258" cy="3105669"/>
          </a:xfrm>
        </p:spPr>
        <p:txBody>
          <a:bodyPr>
            <a:noAutofit/>
          </a:bodyPr>
          <a:lstStyle/>
          <a:p>
            <a:pPr>
              <a:buClr>
                <a:schemeClr val="tx1">
                  <a:lumMod val="75000"/>
                  <a:lumOff val="25000"/>
                </a:schemeClr>
              </a:buClr>
              <a:buSzPct val="115000"/>
              <a:buFont typeface="Arial" panose="020B0604020202020204" pitchFamily="34" charset="0"/>
              <a:buChar char="•"/>
            </a:pPr>
            <a:r>
              <a:rPr lang="en-US" sz="2800" dirty="0"/>
              <a:t>  </a:t>
            </a:r>
            <a:r>
              <a:rPr lang="hr-HR" sz="2800" dirty="0"/>
              <a:t>polyglot machines</a:t>
            </a:r>
          </a:p>
          <a:p>
            <a:pPr>
              <a:buClr>
                <a:schemeClr val="tx1">
                  <a:lumMod val="75000"/>
                  <a:lumOff val="25000"/>
                </a:schemeClr>
              </a:buClr>
              <a:buSzPct val="115000"/>
              <a:buFont typeface="Arial" panose="020B0604020202020204" pitchFamily="34" charset="0"/>
              <a:buChar char="•"/>
            </a:pPr>
            <a:r>
              <a:rPr lang="hr-HR" sz="2800" dirty="0"/>
              <a:t> memory management and garbage collection</a:t>
            </a:r>
          </a:p>
          <a:p>
            <a:pPr>
              <a:buClr>
                <a:schemeClr val="tx1">
                  <a:lumMod val="75000"/>
                  <a:lumOff val="25000"/>
                </a:schemeClr>
              </a:buClr>
              <a:buSzPct val="115000"/>
              <a:buFont typeface="Arial" panose="020B0604020202020204" pitchFamily="34" charset="0"/>
              <a:buChar char="•"/>
            </a:pPr>
            <a:r>
              <a:rPr lang="hr-HR" sz="2800" dirty="0"/>
              <a:t> possible future improvement of virtual threads </a:t>
            </a:r>
            <a:endParaRPr lang="en-GB" sz="2800" dirty="0"/>
          </a:p>
        </p:txBody>
      </p:sp>
      <p:pic>
        <p:nvPicPr>
          <p:cNvPr id="8" name="Picture 7" descr="A picture containing indoor&#10;&#10;Description automatically generated">
            <a:extLst>
              <a:ext uri="{FF2B5EF4-FFF2-40B4-BE49-F238E27FC236}">
                <a16:creationId xmlns:a16="http://schemas.microsoft.com/office/drawing/2014/main" id="{C717D78C-DE91-BB46-2729-269A5E869D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71" r="-2" b="-2"/>
          <a:stretch/>
        </p:blipFill>
        <p:spPr>
          <a:xfrm>
            <a:off x="4582244" y="65638"/>
            <a:ext cx="7451408" cy="6792361"/>
          </a:xfrm>
          <a:prstGeom prst="rect">
            <a:avLst/>
          </a:prstGeom>
        </p:spPr>
      </p:pic>
    </p:spTree>
    <p:extLst>
      <p:ext uri="{BB962C8B-B14F-4D97-AF65-F5344CB8AC3E}">
        <p14:creationId xmlns:p14="http://schemas.microsoft.com/office/powerpoint/2010/main" val="112535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1503" y="0"/>
            <a:ext cx="4583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938"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person wearing glasses&#10;&#10;Description automatically generated with medium confidence">
            <a:extLst>
              <a:ext uri="{FF2B5EF4-FFF2-40B4-BE49-F238E27FC236}">
                <a16:creationId xmlns:a16="http://schemas.microsoft.com/office/drawing/2014/main" id="{A1F3D883-0E09-3D80-E1A7-E1D78F315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48" y="1138942"/>
            <a:ext cx="6727899" cy="4749897"/>
          </a:xfrm>
          <a:prstGeom prst="rect">
            <a:avLst/>
          </a:prstGeom>
        </p:spPr>
      </p:pic>
      <p:sp>
        <p:nvSpPr>
          <p:cNvPr id="17" name="Title 1">
            <a:extLst>
              <a:ext uri="{FF2B5EF4-FFF2-40B4-BE49-F238E27FC236}">
                <a16:creationId xmlns:a16="http://schemas.microsoft.com/office/drawing/2014/main" id="{AE812E9C-2F26-CE44-A093-D766DF912EA7}"/>
              </a:ext>
            </a:extLst>
          </p:cNvPr>
          <p:cNvSpPr>
            <a:spLocks noGrp="1"/>
          </p:cNvSpPr>
          <p:nvPr>
            <p:ph type="title"/>
          </p:nvPr>
        </p:nvSpPr>
        <p:spPr>
          <a:xfrm>
            <a:off x="8470676" y="633912"/>
            <a:ext cx="3084041" cy="5772840"/>
          </a:xfrm>
        </p:spPr>
        <p:txBody>
          <a:bodyPr anchor="ctr">
            <a:normAutofit/>
          </a:bodyPr>
          <a:lstStyle/>
          <a:p>
            <a:r>
              <a:rPr lang="hr-HR" sz="4000" b="1" dirty="0">
                <a:solidFill>
                  <a:srgbClr val="FFFFFF"/>
                </a:solidFill>
              </a:rPr>
              <a:t>Modern </a:t>
            </a:r>
            <a:r>
              <a:rPr lang="en-US" sz="4000" b="1" dirty="0">
                <a:solidFill>
                  <a:srgbClr val="FFFFFF"/>
                </a:solidFill>
              </a:rPr>
              <a:t>Memory Management</a:t>
            </a:r>
          </a:p>
        </p:txBody>
      </p:sp>
    </p:spTree>
    <p:extLst>
      <p:ext uri="{BB962C8B-B14F-4D97-AF65-F5344CB8AC3E}">
        <p14:creationId xmlns:p14="http://schemas.microsoft.com/office/powerpoint/2010/main" val="1210667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DDBFC4-B50F-883C-CAF4-3B52C62CB366}"/>
              </a:ext>
            </a:extLst>
          </p:cNvPr>
          <p:cNvSpPr>
            <a:spLocks noGrp="1"/>
          </p:cNvSpPr>
          <p:nvPr>
            <p:ph type="title"/>
          </p:nvPr>
        </p:nvSpPr>
        <p:spPr>
          <a:xfrm>
            <a:off x="492241" y="516835"/>
            <a:ext cx="3084041" cy="5772840"/>
          </a:xfrm>
        </p:spPr>
        <p:txBody>
          <a:bodyPr anchor="ctr">
            <a:normAutofit/>
          </a:bodyPr>
          <a:lstStyle/>
          <a:p>
            <a:r>
              <a:rPr lang="en-US" sz="4000" b="1" dirty="0">
                <a:solidFill>
                  <a:srgbClr val="FFFFFF"/>
                </a:solidFill>
              </a:rPr>
              <a:t>Memory Management</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B4B2758-0CBF-1DAA-4D81-AB504F1C4321}"/>
              </a:ext>
            </a:extLst>
          </p:cNvPr>
          <p:cNvGraphicFramePr>
            <a:graphicFrameLocks noGrp="1"/>
          </p:cNvGraphicFramePr>
          <p:nvPr>
            <p:ph idx="1"/>
            <p:extLst>
              <p:ext uri="{D42A27DB-BD31-4B8C-83A1-F6EECF244321}">
                <p14:modId xmlns:p14="http://schemas.microsoft.com/office/powerpoint/2010/main" val="3833166377"/>
              </p:ext>
            </p:extLst>
          </p:nvPr>
        </p:nvGraphicFramePr>
        <p:xfrm>
          <a:off x="4740628" y="639763"/>
          <a:ext cx="6795904"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8487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 application&#10;&#10;Description automatically generated">
            <a:extLst>
              <a:ext uri="{FF2B5EF4-FFF2-40B4-BE49-F238E27FC236}">
                <a16:creationId xmlns:a16="http://schemas.microsoft.com/office/drawing/2014/main" id="{6A6F5588-60A9-25AE-6B68-21E5BFDD9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7891" y="548680"/>
            <a:ext cx="5433044" cy="5433044"/>
          </a:xfrm>
          <a:prstGeom prst="rect">
            <a:avLst/>
          </a:prstGeom>
        </p:spPr>
      </p:pic>
    </p:spTree>
    <p:extLst>
      <p:ext uri="{BB962C8B-B14F-4D97-AF65-F5344CB8AC3E}">
        <p14:creationId xmlns:p14="http://schemas.microsoft.com/office/powerpoint/2010/main" val="2051189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0">
            <a:extLst>
              <a:ext uri="{FF2B5EF4-FFF2-40B4-BE49-F238E27FC236}">
                <a16:creationId xmlns:a16="http://schemas.microsoft.com/office/drawing/2014/main" id="{90F35747-2822-4D06-BE10-CD33AC6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72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2">
            <a:extLst>
              <a:ext uri="{FF2B5EF4-FFF2-40B4-BE49-F238E27FC236}">
                <a16:creationId xmlns:a16="http://schemas.microsoft.com/office/drawing/2014/main" id="{CC2C4466-5B1B-4361-B9D9-39ED9A8A3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4" y="0"/>
            <a:ext cx="75459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DDBFC4-B50F-883C-CAF4-3B52C62CB366}"/>
              </a:ext>
            </a:extLst>
          </p:cNvPr>
          <p:cNvSpPr>
            <a:spLocks noGrp="1"/>
          </p:cNvSpPr>
          <p:nvPr>
            <p:ph type="title"/>
          </p:nvPr>
        </p:nvSpPr>
        <p:spPr>
          <a:xfrm>
            <a:off x="1096994" y="764704"/>
            <a:ext cx="5976380" cy="1656184"/>
          </a:xfrm>
        </p:spPr>
        <p:txBody>
          <a:bodyPr>
            <a:normAutofit/>
          </a:bodyPr>
          <a:lstStyle/>
          <a:p>
            <a:r>
              <a:rPr lang="en-US" sz="5400" b="1" dirty="0">
                <a:solidFill>
                  <a:srgbClr val="FFFFFF"/>
                </a:solidFill>
              </a:rPr>
              <a:t>M</a:t>
            </a:r>
            <a:r>
              <a:rPr lang="hr-HR" sz="5400" b="1" dirty="0">
                <a:solidFill>
                  <a:srgbClr val="FFFFFF"/>
                </a:solidFill>
              </a:rPr>
              <a:t>anual </a:t>
            </a:r>
            <a:r>
              <a:rPr lang="en-US" sz="5400" b="1" dirty="0">
                <a:solidFill>
                  <a:srgbClr val="FFFFFF"/>
                </a:solidFill>
              </a:rPr>
              <a:t>Memory Management</a:t>
            </a:r>
          </a:p>
        </p:txBody>
      </p:sp>
      <p:sp>
        <p:nvSpPr>
          <p:cNvPr id="3" name="Content Placeholder 2">
            <a:extLst>
              <a:ext uri="{FF2B5EF4-FFF2-40B4-BE49-F238E27FC236}">
                <a16:creationId xmlns:a16="http://schemas.microsoft.com/office/drawing/2014/main" id="{004280F8-42B3-A9D4-A1DD-9799DD4EC4D8}"/>
              </a:ext>
            </a:extLst>
          </p:cNvPr>
          <p:cNvSpPr>
            <a:spLocks noGrp="1"/>
          </p:cNvSpPr>
          <p:nvPr>
            <p:ph idx="1"/>
          </p:nvPr>
        </p:nvSpPr>
        <p:spPr>
          <a:xfrm>
            <a:off x="1283282" y="2725838"/>
            <a:ext cx="5790092" cy="3422550"/>
          </a:xfrm>
        </p:spPr>
        <p:txBody>
          <a:bodyPr>
            <a:normAutofit/>
          </a:bodyPr>
          <a:lstStyle/>
          <a:p>
            <a:pPr>
              <a:lnSpc>
                <a:spcPct val="150000"/>
              </a:lnSpc>
              <a:buClr>
                <a:schemeClr val="bg1"/>
              </a:buClr>
              <a:buSzPct val="115000"/>
              <a:buFont typeface="Arial" panose="020B0604020202020204" pitchFamily="34" charset="0"/>
              <a:buChar char="•"/>
            </a:pPr>
            <a:r>
              <a:rPr lang="hr-HR" sz="2800" dirty="0">
                <a:solidFill>
                  <a:srgbClr val="FFFFFF"/>
                </a:solidFill>
                <a:ea typeface="SimSun" panose="02010600030101010101" pitchFamily="2" charset="-122"/>
              </a:rPr>
              <a:t> </a:t>
            </a:r>
            <a:r>
              <a:rPr lang="en-US" sz="2800" dirty="0">
                <a:solidFill>
                  <a:srgbClr val="FFFFFF"/>
                </a:solidFill>
                <a:ea typeface="SimSun" panose="02010600030101010101" pitchFamily="2" charset="-122"/>
              </a:rPr>
              <a:t>wasteful heap usage</a:t>
            </a:r>
            <a:endParaRPr lang="hr-HR" sz="2800" dirty="0">
              <a:solidFill>
                <a:srgbClr val="FFFFFF"/>
              </a:solidFill>
              <a:ea typeface="SimSun" panose="02010600030101010101" pitchFamily="2" charset="-122"/>
            </a:endParaRPr>
          </a:p>
          <a:p>
            <a:pPr>
              <a:lnSpc>
                <a:spcPct val="150000"/>
              </a:lnSpc>
              <a:buClr>
                <a:schemeClr val="bg1"/>
              </a:buClr>
              <a:buSzPct val="115000"/>
              <a:buFont typeface="Arial" panose="020B0604020202020204" pitchFamily="34" charset="0"/>
              <a:buChar char="•"/>
            </a:pPr>
            <a:r>
              <a:rPr lang="hr-HR" sz="2800" dirty="0">
                <a:solidFill>
                  <a:srgbClr val="FFFFFF"/>
                </a:solidFill>
                <a:ea typeface="SimSun" panose="02010600030101010101" pitchFamily="2" charset="-122"/>
              </a:rPr>
              <a:t> out-of-memory issues</a:t>
            </a:r>
            <a:r>
              <a:rPr lang="en-US" sz="2800" dirty="0">
                <a:solidFill>
                  <a:srgbClr val="FFFFFF"/>
                </a:solidFill>
                <a:ea typeface="SimSun" panose="02010600030101010101" pitchFamily="2" charset="-122"/>
              </a:rPr>
              <a:t> </a:t>
            </a:r>
            <a:endParaRPr lang="hr-HR" sz="2800" dirty="0">
              <a:solidFill>
                <a:srgbClr val="FFFFFF"/>
              </a:solidFill>
              <a:ea typeface="SimSun" panose="02010600030101010101" pitchFamily="2" charset="-122"/>
            </a:endParaRPr>
          </a:p>
          <a:p>
            <a:pPr>
              <a:lnSpc>
                <a:spcPct val="150000"/>
              </a:lnSpc>
              <a:buClr>
                <a:schemeClr val="bg1"/>
              </a:buClr>
              <a:buSzPct val="115000"/>
              <a:buFont typeface="Arial" panose="020B0604020202020204" pitchFamily="34" charset="0"/>
              <a:buChar char="•"/>
            </a:pPr>
            <a:r>
              <a:rPr lang="hr-HR" sz="2800" dirty="0">
                <a:solidFill>
                  <a:srgbClr val="FFFFFF"/>
                </a:solidFill>
                <a:ea typeface="SimSun" panose="02010600030101010101" pitchFamily="2" charset="-122"/>
              </a:rPr>
              <a:t> data corruption </a:t>
            </a:r>
          </a:p>
          <a:p>
            <a:pPr>
              <a:lnSpc>
                <a:spcPct val="150000"/>
              </a:lnSpc>
              <a:buClr>
                <a:schemeClr val="bg1"/>
              </a:buClr>
              <a:buSzPct val="115000"/>
              <a:buFont typeface="Arial" panose="020B0604020202020204" pitchFamily="34" charset="0"/>
              <a:buChar char="•"/>
            </a:pPr>
            <a:r>
              <a:rPr lang="hr-HR" sz="2800" dirty="0">
                <a:solidFill>
                  <a:srgbClr val="FFFFFF"/>
                </a:solidFill>
                <a:ea typeface="SimSun" panose="02010600030101010101" pitchFamily="2" charset="-122"/>
              </a:rPr>
              <a:t> inefficient memory management </a:t>
            </a:r>
            <a:endParaRPr lang="hr-HR" sz="1800" dirty="0">
              <a:solidFill>
                <a:srgbClr val="FFFFFF"/>
              </a:solidFill>
              <a:latin typeface="Times New Roman" panose="02020603050405020304" pitchFamily="18" charset="0"/>
              <a:ea typeface="SimSun" panose="02010600030101010101" pitchFamily="2" charset="-122"/>
            </a:endParaRPr>
          </a:p>
          <a:p>
            <a:endParaRPr lang="hr-HR" sz="1800" dirty="0">
              <a:solidFill>
                <a:srgbClr val="FFFFFF"/>
              </a:solidFill>
              <a:effectLst/>
              <a:ea typeface="SimSun" panose="02010600030101010101" pitchFamily="2" charset="-122"/>
            </a:endParaRPr>
          </a:p>
          <a:p>
            <a:endParaRPr lang="hr-HR" sz="1800" dirty="0">
              <a:solidFill>
                <a:srgbClr val="FFFFFF"/>
              </a:solidFill>
            </a:endParaRPr>
          </a:p>
        </p:txBody>
      </p:sp>
      <p:sp>
        <p:nvSpPr>
          <p:cNvPr id="41" name="Rectangle 24">
            <a:extLst>
              <a:ext uri="{FF2B5EF4-FFF2-40B4-BE49-F238E27FC236}">
                <a16:creationId xmlns:a16="http://schemas.microsoft.com/office/drawing/2014/main" id="{FD745DAE-5A8A-44FA-937C-CD65CF7A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5928"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Icon&#10;&#10;Description automatically generated">
            <a:extLst>
              <a:ext uri="{FF2B5EF4-FFF2-40B4-BE49-F238E27FC236}">
                <a16:creationId xmlns:a16="http://schemas.microsoft.com/office/drawing/2014/main" id="{FEB20B4B-72A5-EEA1-D17E-9BB1027D5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3818" y="484631"/>
            <a:ext cx="2305663" cy="2590634"/>
          </a:xfrm>
          <a:prstGeom prst="rect">
            <a:avLst/>
          </a:prstGeom>
        </p:spPr>
      </p:pic>
      <p:sp>
        <p:nvSpPr>
          <p:cNvPr id="42" name="Rectangle 26">
            <a:extLst>
              <a:ext uri="{FF2B5EF4-FFF2-40B4-BE49-F238E27FC236}">
                <a16:creationId xmlns:a16="http://schemas.microsoft.com/office/drawing/2014/main" id="{67696AA1-B1DD-4C75-9AC1-69EE9F65F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5928" y="3396996"/>
            <a:ext cx="4641356"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1606E14B-8B1E-0EA0-63F4-A3B9739ABD6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07208" y="3756141"/>
            <a:ext cx="2341381" cy="2770210"/>
          </a:xfrm>
          <a:prstGeom prst="rect">
            <a:avLst/>
          </a:prstGeom>
        </p:spPr>
      </p:pic>
    </p:spTree>
    <p:extLst>
      <p:ext uri="{BB962C8B-B14F-4D97-AF65-F5344CB8AC3E}">
        <p14:creationId xmlns:p14="http://schemas.microsoft.com/office/powerpoint/2010/main" val="1975507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E8E5CBE-766A-41E1-A54B-3948571920EF}"/>
              </a:ext>
            </a:extLst>
          </p:cNvPr>
          <p:cNvSpPr>
            <a:spLocks noGrp="1"/>
          </p:cNvSpPr>
          <p:nvPr>
            <p:ph type="title"/>
          </p:nvPr>
        </p:nvSpPr>
        <p:spPr>
          <a:xfrm>
            <a:off x="476953" y="516835"/>
            <a:ext cx="4825371" cy="1904053"/>
          </a:xfrm>
        </p:spPr>
        <p:txBody>
          <a:bodyPr>
            <a:normAutofit/>
          </a:bodyPr>
          <a:lstStyle/>
          <a:p>
            <a:r>
              <a:rPr lang="hr-HR" sz="4800" b="1" dirty="0">
                <a:ln w="0"/>
                <a:effectLst>
                  <a:outerShdw blurRad="38100" dist="25400" dir="5400000" algn="ctr" rotWithShape="0">
                    <a:srgbClr val="6E747A">
                      <a:alpha val="43000"/>
                    </a:srgbClr>
                  </a:outerShdw>
                </a:effectLst>
              </a:rPr>
              <a:t>Automatic Memory Management</a:t>
            </a:r>
            <a:endParaRPr lang="en-GB" sz="4800" b="1" dirty="0">
              <a:ln w="0"/>
              <a:effectLst>
                <a:outerShdw blurRad="38100" dist="25400" dir="5400000" algn="ctr" rotWithShape="0">
                  <a:srgbClr val="6E747A">
                    <a:alpha val="43000"/>
                  </a:srgbClr>
                </a:outerShdw>
              </a:effectLst>
            </a:endParaRPr>
          </a:p>
        </p:txBody>
      </p:sp>
      <p:cxnSp>
        <p:nvCxnSpPr>
          <p:cNvPr id="33" name="Straight Connector 32">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773" y="2633962"/>
            <a:ext cx="274248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F6B94E07-68A7-479F-BD06-9FA8832776EC}"/>
              </a:ext>
            </a:extLst>
          </p:cNvPr>
          <p:cNvSpPr>
            <a:spLocks noGrp="1"/>
          </p:cNvSpPr>
          <p:nvPr>
            <p:ph idx="1"/>
          </p:nvPr>
        </p:nvSpPr>
        <p:spPr>
          <a:xfrm>
            <a:off x="476953" y="2937723"/>
            <a:ext cx="4321315" cy="3366047"/>
          </a:xfrm>
        </p:spPr>
        <p:txBody>
          <a:bodyPr>
            <a:normAutofit/>
          </a:bodyPr>
          <a:lstStyle/>
          <a:p>
            <a:pPr>
              <a:buClr>
                <a:schemeClr val="tx1">
                  <a:lumMod val="75000"/>
                  <a:lumOff val="25000"/>
                </a:schemeClr>
              </a:buClr>
              <a:buFont typeface="Arial" panose="020B0604020202020204" pitchFamily="34" charset="0"/>
              <a:buChar char="•"/>
            </a:pPr>
            <a:r>
              <a:rPr lang="hr-HR" sz="2800" dirty="0"/>
              <a:t> modern OOP languages</a:t>
            </a:r>
          </a:p>
          <a:p>
            <a:pPr>
              <a:buClr>
                <a:schemeClr val="tx1">
                  <a:lumMod val="75000"/>
                  <a:lumOff val="25000"/>
                </a:schemeClr>
              </a:buClr>
              <a:buFont typeface="Arial" panose="020B0604020202020204" pitchFamily="34" charset="0"/>
              <a:buChar char="•"/>
            </a:pPr>
            <a:r>
              <a:rPr lang="hr-HR" sz="2800" dirty="0"/>
              <a:t> garbage collection algorithms</a:t>
            </a:r>
          </a:p>
          <a:p>
            <a:pPr>
              <a:buClr>
                <a:schemeClr val="tx1">
                  <a:lumMod val="75000"/>
                  <a:lumOff val="25000"/>
                </a:schemeClr>
              </a:buClr>
              <a:buFont typeface="Arial" panose="020B0604020202020204" pitchFamily="34" charset="0"/>
              <a:buChar char="•"/>
            </a:pPr>
            <a:r>
              <a:rPr lang="hr-HR" sz="2800" dirty="0"/>
              <a:t> </a:t>
            </a:r>
            <a:r>
              <a:rPr lang="en-US" sz="2800" dirty="0"/>
              <a:t>free memory from objects </a:t>
            </a:r>
            <a:r>
              <a:rPr lang="hr-HR" sz="2800" dirty="0"/>
              <a:t>   </a:t>
            </a:r>
            <a:r>
              <a:rPr lang="en-US" sz="2800" dirty="0"/>
              <a:t>with no active references </a:t>
            </a:r>
            <a:endParaRPr lang="hr-HR" sz="2800" dirty="0"/>
          </a:p>
          <a:p>
            <a:pPr>
              <a:buClr>
                <a:schemeClr val="tx1">
                  <a:lumMod val="75000"/>
                  <a:lumOff val="25000"/>
                </a:schemeClr>
              </a:buClr>
              <a:buFont typeface="Arial" panose="020B0604020202020204" pitchFamily="34" charset="0"/>
              <a:buChar char="•"/>
            </a:pPr>
            <a:r>
              <a:rPr lang="hr-HR" sz="2800" dirty="0"/>
              <a:t> </a:t>
            </a:r>
            <a:r>
              <a:rPr lang="en-US" sz="2800" dirty="0"/>
              <a:t>released memory available for further usage </a:t>
            </a:r>
            <a:r>
              <a:rPr lang="hr-HR" sz="2800" dirty="0"/>
              <a:t>ASAP</a:t>
            </a:r>
            <a:endParaRPr lang="en-GB" sz="2800" dirty="0"/>
          </a:p>
        </p:txBody>
      </p:sp>
      <p:pic>
        <p:nvPicPr>
          <p:cNvPr id="5" name="Picture 4" descr="A picture containing icon&#10;&#10;Description automatically generated">
            <a:extLst>
              <a:ext uri="{FF2B5EF4-FFF2-40B4-BE49-F238E27FC236}">
                <a16:creationId xmlns:a16="http://schemas.microsoft.com/office/drawing/2014/main" id="{545ED1BC-01DE-82F7-7B57-97FBD6945B31}"/>
              </a:ext>
            </a:extLst>
          </p:cNvPr>
          <p:cNvPicPr>
            <a:picLocks noChangeAspect="1"/>
          </p:cNvPicPr>
          <p:nvPr/>
        </p:nvPicPr>
        <p:blipFill rotWithShape="1">
          <a:blip r:embed="rId3">
            <a:extLst>
              <a:ext uri="{28A0092B-C50C-407E-A947-70E740481C1C}">
                <a14:useLocalDpi xmlns:a14="http://schemas.microsoft.com/office/drawing/2010/main" val="0"/>
              </a:ext>
            </a:extLst>
          </a:blip>
          <a:srcRect t="5020" r="1" b="1"/>
          <a:stretch/>
        </p:blipFill>
        <p:spPr>
          <a:xfrm>
            <a:off x="4411808" y="0"/>
            <a:ext cx="7827242" cy="6619569"/>
          </a:xfrm>
          <a:prstGeom prst="rect">
            <a:avLst/>
          </a:prstGeom>
        </p:spPr>
      </p:pic>
    </p:spTree>
    <p:extLst>
      <p:ext uri="{BB962C8B-B14F-4D97-AF65-F5344CB8AC3E}">
        <p14:creationId xmlns:p14="http://schemas.microsoft.com/office/powerpoint/2010/main" val="98032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AFD1BC-E914-BC4D-B7C2-763AA2065BB4}"/>
              </a:ext>
            </a:extLst>
          </p:cNvPr>
          <p:cNvSpPr txBox="1"/>
          <p:nvPr/>
        </p:nvSpPr>
        <p:spPr>
          <a:xfrm>
            <a:off x="1220738" y="1700808"/>
            <a:ext cx="9747347" cy="3247043"/>
          </a:xfrm>
          <a:prstGeom prst="rect">
            <a:avLst/>
          </a:prstGeom>
          <a:noFill/>
        </p:spPr>
        <p:txBody>
          <a:bodyPr wrap="square" rtlCol="0">
            <a:spAutoFit/>
          </a:bodyPr>
          <a:lstStyle/>
          <a:p>
            <a:r>
              <a:rPr lang="en-US" sz="4400" b="1" i="0" dirty="0">
                <a:latin typeface="+mj-lt"/>
              </a:rPr>
              <a:t>"If Java had true garbage collection, most programs would delete themselves upon execution." </a:t>
            </a:r>
            <a:endParaRPr lang="hr-HR" sz="4400" b="1" i="0" dirty="0">
              <a:latin typeface="+mj-lt"/>
            </a:endParaRPr>
          </a:p>
          <a:p>
            <a:endParaRPr lang="hr-HR" sz="1100" b="1" i="0" dirty="0">
              <a:effectLst/>
              <a:latin typeface="+mj-lt"/>
            </a:endParaRPr>
          </a:p>
          <a:p>
            <a:r>
              <a:rPr lang="en-US" sz="4400" dirty="0">
                <a:latin typeface="+mj-lt"/>
              </a:rPr>
              <a:t>- R</a:t>
            </a:r>
            <a:r>
              <a:rPr lang="hr-HR" sz="4400" dirty="0">
                <a:latin typeface="+mj-lt"/>
              </a:rPr>
              <a:t>OBERT</a:t>
            </a:r>
            <a:r>
              <a:rPr lang="en-US" sz="4400" dirty="0">
                <a:latin typeface="+mj-lt"/>
              </a:rPr>
              <a:t> </a:t>
            </a:r>
            <a:r>
              <a:rPr lang="hr-HR" sz="4400" dirty="0">
                <a:latin typeface="+mj-lt"/>
              </a:rPr>
              <a:t>SEWELL</a:t>
            </a:r>
            <a:endParaRPr lang="en-US" sz="4400" dirty="0">
              <a:latin typeface="+mj-lt"/>
            </a:endParaRPr>
          </a:p>
          <a:p>
            <a:endParaRPr lang="en-US" dirty="0"/>
          </a:p>
        </p:txBody>
      </p:sp>
    </p:spTree>
    <p:extLst>
      <p:ext uri="{BB962C8B-B14F-4D97-AF65-F5344CB8AC3E}">
        <p14:creationId xmlns:p14="http://schemas.microsoft.com/office/powerpoint/2010/main" val="4182548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BFC4-B50F-883C-CAF4-3B52C62CB366}"/>
              </a:ext>
            </a:extLst>
          </p:cNvPr>
          <p:cNvSpPr>
            <a:spLocks noGrp="1"/>
          </p:cNvSpPr>
          <p:nvPr>
            <p:ph type="title"/>
          </p:nvPr>
        </p:nvSpPr>
        <p:spPr/>
        <p:txBody>
          <a:bodyPr/>
          <a:lstStyle/>
          <a:p>
            <a:r>
              <a:rPr lang="hr-HR" dirty="0">
                <a:effectLst>
                  <a:outerShdw blurRad="38100" dist="38100" dir="2700000" algn="tl">
                    <a:srgbClr val="000000">
                      <a:alpha val="43137"/>
                    </a:srgbClr>
                  </a:outerShdw>
                </a:effectLst>
              </a:rPr>
              <a:t>Automatic </a:t>
            </a:r>
            <a:r>
              <a:rPr lang="en-US" dirty="0">
                <a:effectLst>
                  <a:outerShdw blurRad="38100" dist="38100" dir="2700000" algn="tl">
                    <a:srgbClr val="000000">
                      <a:alpha val="43137"/>
                    </a:srgbClr>
                  </a:outerShdw>
                </a:effectLst>
              </a:rPr>
              <a:t>Memory Management</a:t>
            </a:r>
          </a:p>
        </p:txBody>
      </p:sp>
      <p:sp>
        <p:nvSpPr>
          <p:cNvPr id="3" name="Content Placeholder 2">
            <a:extLst>
              <a:ext uri="{FF2B5EF4-FFF2-40B4-BE49-F238E27FC236}">
                <a16:creationId xmlns:a16="http://schemas.microsoft.com/office/drawing/2014/main" id="{004280F8-42B3-A9D4-A1DD-9799DD4EC4D8}"/>
              </a:ext>
            </a:extLst>
          </p:cNvPr>
          <p:cNvSpPr>
            <a:spLocks noGrp="1"/>
          </p:cNvSpPr>
          <p:nvPr>
            <p:ph idx="1"/>
          </p:nvPr>
        </p:nvSpPr>
        <p:spPr>
          <a:xfrm>
            <a:off x="1316225" y="2022105"/>
            <a:ext cx="4320480" cy="4031538"/>
          </a:xfrm>
        </p:spPr>
        <p:txBody>
          <a:bodyPr>
            <a:normAutofit/>
          </a:bodyPr>
          <a:lstStyle/>
          <a:p>
            <a:pPr>
              <a:lnSpc>
                <a:spcPct val="150000"/>
              </a:lnSpc>
              <a:buSzPct val="115000"/>
              <a:buFont typeface="Arial" panose="020B0604020202020204" pitchFamily="34" charset="0"/>
              <a:buChar char="•"/>
            </a:pPr>
            <a:r>
              <a:rPr lang="hr-HR" sz="2400" dirty="0">
                <a:effectLst/>
                <a:ea typeface="SimSun" panose="02010600030101010101" pitchFamily="2" charset="-122"/>
              </a:rPr>
              <a:t> </a:t>
            </a:r>
            <a:r>
              <a:rPr lang="en-US" sz="2400" dirty="0">
                <a:effectLst/>
                <a:ea typeface="SimSun" panose="02010600030101010101" pitchFamily="2" charset="-122"/>
              </a:rPr>
              <a:t>difficulties associated with manual memory management </a:t>
            </a:r>
            <a:r>
              <a:rPr lang="hr-HR" sz="2400" dirty="0">
                <a:ea typeface="SimSun" panose="02010600030101010101" pitchFamily="2" charset="-122"/>
              </a:rPr>
              <a:t>are </a:t>
            </a:r>
            <a:r>
              <a:rPr lang="en-US" sz="2400" dirty="0">
                <a:effectLst/>
                <a:ea typeface="SimSun" panose="02010600030101010101" pitchFamily="2" charset="-122"/>
              </a:rPr>
              <a:t>eliminated </a:t>
            </a:r>
            <a:endParaRPr lang="hr-HR" sz="2400" dirty="0">
              <a:effectLst/>
              <a:ea typeface="SimSun" panose="02010600030101010101" pitchFamily="2" charset="-122"/>
            </a:endParaRPr>
          </a:p>
          <a:p>
            <a:pPr>
              <a:lnSpc>
                <a:spcPct val="150000"/>
              </a:lnSpc>
              <a:buSzPct val="115000"/>
              <a:buFont typeface="Arial" panose="020B0604020202020204" pitchFamily="34" charset="0"/>
              <a:buChar char="•"/>
            </a:pPr>
            <a:r>
              <a:rPr lang="hr-HR" sz="2400" dirty="0">
                <a:effectLst/>
                <a:ea typeface="SimSun" panose="02010600030101010101" pitchFamily="2" charset="-122"/>
              </a:rPr>
              <a:t> </a:t>
            </a:r>
            <a:r>
              <a:rPr lang="en-US" sz="2400" dirty="0">
                <a:effectLst/>
                <a:ea typeface="SimSun" panose="02010600030101010101" pitchFamily="2" charset="-122"/>
              </a:rPr>
              <a:t>preventing memory leaks and dangling pointers </a:t>
            </a:r>
            <a:endParaRPr lang="hr-HR" sz="2400" dirty="0">
              <a:effectLst/>
              <a:ea typeface="SimSun" panose="02010600030101010101" pitchFamily="2" charset="-122"/>
            </a:endParaRPr>
          </a:p>
          <a:p>
            <a:pPr>
              <a:lnSpc>
                <a:spcPct val="150000"/>
              </a:lnSpc>
            </a:pPr>
            <a:endParaRPr lang="hr-HR" sz="2800" dirty="0">
              <a:effectLst/>
              <a:ea typeface="SimSun" panose="02010600030101010101" pitchFamily="2" charset="-122"/>
            </a:endParaRPr>
          </a:p>
        </p:txBody>
      </p:sp>
      <p:sp>
        <p:nvSpPr>
          <p:cNvPr id="6" name="Content Placeholder 2">
            <a:extLst>
              <a:ext uri="{FF2B5EF4-FFF2-40B4-BE49-F238E27FC236}">
                <a16:creationId xmlns:a16="http://schemas.microsoft.com/office/drawing/2014/main" id="{5767C966-0861-E3D2-8D6F-554E23905DCE}"/>
              </a:ext>
            </a:extLst>
          </p:cNvPr>
          <p:cNvSpPr txBox="1">
            <a:spLocks/>
          </p:cNvSpPr>
          <p:nvPr/>
        </p:nvSpPr>
        <p:spPr>
          <a:xfrm>
            <a:off x="6209301" y="1844824"/>
            <a:ext cx="4637640" cy="4175554"/>
          </a:xfrm>
          <a:prstGeom prst="rect">
            <a:avLst/>
          </a:prstGeom>
        </p:spPr>
        <p:txBody>
          <a:bodyPr vert="horz" lIns="0" tIns="45720" rIns="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SzPct val="115000"/>
              <a:buFont typeface="Arial" panose="020B0604020202020204" pitchFamily="34" charset="0"/>
              <a:buChar char="•"/>
            </a:pPr>
            <a:r>
              <a:rPr lang="hr-HR" sz="2800" dirty="0">
                <a:effectLst/>
                <a:ea typeface="SimSun" panose="02010600030101010101" pitchFamily="2" charset="-122"/>
              </a:rPr>
              <a:t> </a:t>
            </a:r>
            <a:r>
              <a:rPr lang="en-US" sz="2400" dirty="0">
                <a:effectLst/>
                <a:ea typeface="SimSun" panose="02010600030101010101" pitchFamily="2" charset="-122"/>
              </a:rPr>
              <a:t>attempts to reclaim memory, which was allocated by the program but is no longer referenced</a:t>
            </a:r>
            <a:endParaRPr lang="hr-HR" sz="2400" dirty="0">
              <a:effectLst/>
              <a:ea typeface="SimSun" panose="02010600030101010101" pitchFamily="2" charset="-122"/>
            </a:endParaRPr>
          </a:p>
          <a:p>
            <a:pPr>
              <a:lnSpc>
                <a:spcPct val="150000"/>
              </a:lnSpc>
              <a:buSzPct val="115000"/>
              <a:buFont typeface="Arial" panose="020B0604020202020204" pitchFamily="34" charset="0"/>
              <a:buChar char="•"/>
            </a:pPr>
            <a:r>
              <a:rPr lang="hr-HR" sz="2400" dirty="0">
                <a:effectLst/>
                <a:ea typeface="SimSun" panose="02010600030101010101" pitchFamily="2" charset="-122"/>
              </a:rPr>
              <a:t> </a:t>
            </a:r>
            <a:r>
              <a:rPr lang="en-US" sz="2400" dirty="0">
                <a:effectLst/>
                <a:ea typeface="SimSun" panose="02010600030101010101" pitchFamily="2" charset="-122"/>
              </a:rPr>
              <a:t>total processing time </a:t>
            </a:r>
            <a:endParaRPr lang="hr-HR" sz="2400" dirty="0">
              <a:effectLst/>
              <a:ea typeface="SimSun" panose="02010600030101010101" pitchFamily="2" charset="-122"/>
            </a:endParaRPr>
          </a:p>
          <a:p>
            <a:pPr>
              <a:lnSpc>
                <a:spcPct val="150000"/>
              </a:lnSpc>
              <a:buSzPct val="115000"/>
              <a:buFont typeface="Arial" panose="020B0604020202020204" pitchFamily="34" charset="0"/>
              <a:buChar char="•"/>
            </a:pPr>
            <a:r>
              <a:rPr lang="hr-HR" sz="2400" dirty="0">
                <a:ea typeface="SimSun" panose="02010600030101010101" pitchFamily="2" charset="-122"/>
              </a:rPr>
              <a:t> influnece on performance</a:t>
            </a:r>
            <a:endParaRPr lang="hr-HR" sz="2400" dirty="0"/>
          </a:p>
          <a:p>
            <a:pPr>
              <a:lnSpc>
                <a:spcPct val="150000"/>
              </a:lnSpc>
            </a:pPr>
            <a:endParaRPr lang="hr-HR" sz="2800" dirty="0">
              <a:ea typeface="SimSun" panose="02010600030101010101" pitchFamily="2" charset="-122"/>
            </a:endParaRPr>
          </a:p>
        </p:txBody>
      </p:sp>
    </p:spTree>
    <p:extLst>
      <p:ext uri="{BB962C8B-B14F-4D97-AF65-F5344CB8AC3E}">
        <p14:creationId xmlns:p14="http://schemas.microsoft.com/office/powerpoint/2010/main" val="421838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5" name="Content Placeholder 14" descr="A person in a suit and tie&#10;&#10;Description automatically generated">
            <a:extLst>
              <a:ext uri="{FF2B5EF4-FFF2-40B4-BE49-F238E27FC236}">
                <a16:creationId xmlns:a16="http://schemas.microsoft.com/office/drawing/2014/main" id="{C29DB935-63F4-61F7-18C4-46162CFCE0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1929" y="640080"/>
            <a:ext cx="5577840" cy="5577840"/>
          </a:xfrm>
          <a:prstGeom prst="rect">
            <a:avLst/>
          </a:prstGeom>
        </p:spPr>
      </p:pic>
      <p:sp>
        <p:nvSpPr>
          <p:cNvPr id="44" name="Rectangle 43">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1503" y="0"/>
            <a:ext cx="4583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938"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104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3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3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6" name="Straight Connector 3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7" name="Rectangle 3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95031-5D96-9038-FDA6-2708A68D2B76}"/>
              </a:ext>
            </a:extLst>
          </p:cNvPr>
          <p:cNvSpPr>
            <a:spLocks noGrp="1"/>
          </p:cNvSpPr>
          <p:nvPr>
            <p:ph type="title"/>
          </p:nvPr>
        </p:nvSpPr>
        <p:spPr>
          <a:xfrm>
            <a:off x="8138989" y="639097"/>
            <a:ext cx="3401075" cy="3686015"/>
          </a:xfrm>
        </p:spPr>
        <p:txBody>
          <a:bodyPr vert="horz" lIns="91440" tIns="45720" rIns="91440" bIns="45720" rtlCol="0" anchor="b">
            <a:normAutofit/>
          </a:bodyPr>
          <a:lstStyle/>
          <a:p>
            <a:pPr defTabSz="914400"/>
            <a:r>
              <a:rPr lang="en-US" sz="5000" dirty="0">
                <a:solidFill>
                  <a:schemeClr val="tx1">
                    <a:lumMod val="85000"/>
                    <a:lumOff val="15000"/>
                  </a:schemeClr>
                </a:solidFill>
                <a:effectLst>
                  <a:outerShdw blurRad="38100" dist="38100" dir="2700000" algn="tl">
                    <a:srgbClr val="000000">
                      <a:alpha val="43137"/>
                    </a:srgbClr>
                  </a:outerShdw>
                </a:effectLst>
              </a:rPr>
              <a:t>JVM Core Components</a:t>
            </a:r>
          </a:p>
        </p:txBody>
      </p:sp>
      <p:pic>
        <p:nvPicPr>
          <p:cNvPr id="11" name="Picture 10" descr="Diagram&#10;&#10;Description automatically generated">
            <a:extLst>
              <a:ext uri="{FF2B5EF4-FFF2-40B4-BE49-F238E27FC236}">
                <a16:creationId xmlns:a16="http://schemas.microsoft.com/office/drawing/2014/main" id="{988EF282-82BB-34D6-B29E-CB61CBA98792}"/>
              </a:ext>
            </a:extLst>
          </p:cNvPr>
          <p:cNvPicPr>
            <a:picLocks noChangeAspect="1"/>
          </p:cNvPicPr>
          <p:nvPr/>
        </p:nvPicPr>
        <p:blipFill rotWithShape="1">
          <a:blip r:embed="rId3">
            <a:extLst>
              <a:ext uri="{28A0092B-C50C-407E-A947-70E740481C1C}">
                <a14:useLocalDpi xmlns:a14="http://schemas.microsoft.com/office/drawing/2010/main" val="0"/>
              </a:ext>
            </a:extLst>
          </a:blip>
          <a:srcRect r="2711"/>
          <a:stretch/>
        </p:blipFill>
        <p:spPr>
          <a:xfrm>
            <a:off x="321413" y="631635"/>
            <a:ext cx="7456845" cy="5116150"/>
          </a:xfrm>
          <a:prstGeom prst="rect">
            <a:avLst/>
          </a:prstGeom>
        </p:spPr>
      </p:pic>
      <p:cxnSp>
        <p:nvCxnSpPr>
          <p:cNvPr id="58" name="Straight Connector 4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7167" y="4343400"/>
            <a:ext cx="3199566"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9" name="Rectangle 4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376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FE8E5CBE-766A-41E1-A54B-3948571920EF}"/>
              </a:ext>
            </a:extLst>
          </p:cNvPr>
          <p:cNvSpPr>
            <a:spLocks noGrp="1"/>
          </p:cNvSpPr>
          <p:nvPr>
            <p:ph type="title"/>
          </p:nvPr>
        </p:nvSpPr>
        <p:spPr>
          <a:xfrm>
            <a:off x="432737" y="548680"/>
            <a:ext cx="3173559" cy="2048070"/>
          </a:xfrm>
        </p:spPr>
        <p:txBody>
          <a:bodyPr>
            <a:normAutofit/>
          </a:bodyPr>
          <a:lstStyle/>
          <a:p>
            <a:r>
              <a:rPr lang="hr-HR" sz="5400" b="1" dirty="0">
                <a:ln w="0"/>
                <a:solidFill>
                  <a:srgbClr val="FFFFFF"/>
                </a:solidFill>
              </a:rPr>
              <a:t>Garbage Collector</a:t>
            </a:r>
            <a:endParaRPr lang="en-GB" sz="5400" b="1" dirty="0">
              <a:ln w="0"/>
              <a:solidFill>
                <a:srgbClr val="FFFFFF"/>
              </a:solidFill>
            </a:endParaRPr>
          </a:p>
        </p:txBody>
      </p:sp>
      <p:sp>
        <p:nvSpPr>
          <p:cNvPr id="3" name="Rezervirano mjesto sadržaja 2">
            <a:extLst>
              <a:ext uri="{FF2B5EF4-FFF2-40B4-BE49-F238E27FC236}">
                <a16:creationId xmlns:a16="http://schemas.microsoft.com/office/drawing/2014/main" id="{F6B94E07-68A7-479F-BD06-9FA8832776EC}"/>
              </a:ext>
            </a:extLst>
          </p:cNvPr>
          <p:cNvSpPr>
            <a:spLocks noGrp="1"/>
          </p:cNvSpPr>
          <p:nvPr>
            <p:ph idx="1"/>
          </p:nvPr>
        </p:nvSpPr>
        <p:spPr>
          <a:xfrm>
            <a:off x="524236" y="2708921"/>
            <a:ext cx="3109567" cy="3508999"/>
          </a:xfrm>
        </p:spPr>
        <p:txBody>
          <a:bodyPr>
            <a:normAutofit/>
          </a:bodyPr>
          <a:lstStyle/>
          <a:p>
            <a:pPr marL="0" indent="0">
              <a:buNone/>
            </a:pPr>
            <a:r>
              <a:rPr lang="en-US" sz="2200" dirty="0">
                <a:solidFill>
                  <a:srgbClr val="FFFFFF"/>
                </a:solidFill>
              </a:rPr>
              <a:t>in charge of the heap </a:t>
            </a:r>
            <a:endParaRPr lang="hr-HR" sz="2200" dirty="0">
              <a:solidFill>
                <a:srgbClr val="FFFFFF"/>
              </a:solidFill>
            </a:endParaRPr>
          </a:p>
          <a:p>
            <a:pPr marL="0" indent="0">
              <a:buNone/>
            </a:pPr>
            <a:r>
              <a:rPr lang="en-US" sz="2200" dirty="0">
                <a:solidFill>
                  <a:srgbClr val="FFFFFF"/>
                </a:solidFill>
              </a:rPr>
              <a:t>allocation and release of memory for application</a:t>
            </a:r>
            <a:endParaRPr lang="hr-HR" sz="2200" dirty="0">
              <a:solidFill>
                <a:srgbClr val="FFFFFF"/>
              </a:solidFill>
            </a:endParaRPr>
          </a:p>
          <a:p>
            <a:pPr marL="0" indent="0">
              <a:buNone/>
            </a:pPr>
            <a:r>
              <a:rPr lang="en-US" sz="2200" dirty="0">
                <a:solidFill>
                  <a:srgbClr val="FFFFFF"/>
                </a:solidFill>
              </a:rPr>
              <a:t>improves memory efficiency by automatically removing unreferenced objects from heap</a:t>
            </a:r>
            <a:endParaRPr lang="hr-HR" sz="2200" dirty="0">
              <a:solidFill>
                <a:srgbClr val="FFFFFF"/>
              </a:solidFill>
            </a:endParaRPr>
          </a:p>
          <a:p>
            <a:pPr marL="0" indent="0">
              <a:buNone/>
            </a:pPr>
            <a:r>
              <a:rPr lang="hr-HR" sz="2200" dirty="0">
                <a:solidFill>
                  <a:srgbClr val="FFFFFF"/>
                </a:solidFill>
              </a:rPr>
              <a:t>prevents errors</a:t>
            </a:r>
            <a:endParaRPr lang="en-GB" sz="2200" dirty="0">
              <a:solidFill>
                <a:srgbClr val="FFFFFF"/>
              </a:solidFill>
            </a:endParaRPr>
          </a:p>
        </p:txBody>
      </p:sp>
      <p:sp>
        <p:nvSpPr>
          <p:cNvPr id="23" name="Rectangle 2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picture containing text&#10;&#10;Description automatically generated">
            <a:extLst>
              <a:ext uri="{FF2B5EF4-FFF2-40B4-BE49-F238E27FC236}">
                <a16:creationId xmlns:a16="http://schemas.microsoft.com/office/drawing/2014/main" id="{BACF9529-9470-860E-AC79-AEE38D796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594" y="640080"/>
            <a:ext cx="6038687" cy="5577840"/>
          </a:xfrm>
          <a:prstGeom prst="rect">
            <a:avLst/>
          </a:prstGeom>
        </p:spPr>
      </p:pic>
    </p:spTree>
    <p:extLst>
      <p:ext uri="{BB962C8B-B14F-4D97-AF65-F5344CB8AC3E}">
        <p14:creationId xmlns:p14="http://schemas.microsoft.com/office/powerpoint/2010/main" val="160318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2" name="Straight Connector 5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4" name="Rectangle 5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BB372-EF9C-9AFD-2CF4-9120F0F3B699}"/>
              </a:ext>
            </a:extLst>
          </p:cNvPr>
          <p:cNvSpPr>
            <a:spLocks noGrp="1"/>
          </p:cNvSpPr>
          <p:nvPr>
            <p:ph type="title"/>
          </p:nvPr>
        </p:nvSpPr>
        <p:spPr>
          <a:xfrm>
            <a:off x="5422245" y="1438024"/>
            <a:ext cx="5860723" cy="4175216"/>
          </a:xfrm>
        </p:spPr>
        <p:txBody>
          <a:bodyPr vert="horz" lIns="91440" tIns="45720" rIns="91440" bIns="45720" rtlCol="0" anchor="ctr">
            <a:normAutofit fontScale="90000"/>
          </a:bodyPr>
          <a:lstStyle/>
          <a:p>
            <a:pPr defTabSz="914400">
              <a:lnSpc>
                <a:spcPct val="100000"/>
              </a:lnSpc>
              <a:spcAft>
                <a:spcPts val="1200"/>
              </a:spcAft>
            </a:pPr>
            <a:r>
              <a:rPr lang="en-US" sz="5000" dirty="0">
                <a:effectLst>
                  <a:outerShdw blurRad="38100" dist="38100" dir="2700000" algn="tl">
                    <a:srgbClr val="000000">
                      <a:alpha val="43137"/>
                    </a:srgbClr>
                  </a:outerShdw>
                </a:effectLst>
              </a:rPr>
              <a:t>GC Approaches – </a:t>
            </a:r>
            <a:br>
              <a:rPr lang="hr-HR" sz="5000" dirty="0">
                <a:effectLst>
                  <a:outerShdw blurRad="38100" dist="38100" dir="2700000" algn="tl">
                    <a:srgbClr val="000000">
                      <a:alpha val="43137"/>
                    </a:srgbClr>
                  </a:outerShdw>
                </a:effectLst>
              </a:rPr>
            </a:br>
            <a:r>
              <a:rPr lang="en-US" sz="5000" dirty="0">
                <a:effectLst>
                  <a:outerShdw blurRad="38100" dist="38100" dir="2700000" algn="tl">
                    <a:srgbClr val="000000">
                      <a:alpha val="43137"/>
                    </a:srgbClr>
                  </a:outerShdw>
                </a:effectLst>
              </a:rPr>
              <a:t>Mark and Sweep</a:t>
            </a:r>
            <a:br>
              <a:rPr lang="en-US" sz="5000" dirty="0"/>
            </a:br>
            <a:br>
              <a:rPr lang="en-US" sz="5000" dirty="0"/>
            </a:br>
            <a:r>
              <a:rPr lang="en-US" sz="3100" dirty="0"/>
              <a:t>1. </a:t>
            </a:r>
            <a:r>
              <a:rPr lang="hr-HR" sz="3100" dirty="0"/>
              <a:t>S</a:t>
            </a:r>
            <a:r>
              <a:rPr lang="en-US" sz="3100" dirty="0"/>
              <a:t>tops all running program threads </a:t>
            </a:r>
            <a:br>
              <a:rPr lang="en-US" sz="3100" dirty="0"/>
            </a:br>
            <a:r>
              <a:rPr lang="en-US" sz="3100" dirty="0"/>
              <a:t>2. Traverses through reference tree </a:t>
            </a:r>
            <a:br>
              <a:rPr lang="en-US" sz="3100" dirty="0"/>
            </a:br>
            <a:r>
              <a:rPr lang="en-US" sz="3100" dirty="0"/>
              <a:t>3. </a:t>
            </a:r>
            <a:r>
              <a:rPr lang="hr-HR" sz="3100" dirty="0"/>
              <a:t>M</a:t>
            </a:r>
            <a:r>
              <a:rPr lang="en-US" sz="3100" dirty="0"/>
              <a:t>arks any found object as alive</a:t>
            </a:r>
            <a:br>
              <a:rPr lang="en-US" sz="3100" dirty="0"/>
            </a:br>
            <a:r>
              <a:rPr lang="en-US" sz="3100" dirty="0"/>
              <a:t>4. </a:t>
            </a:r>
            <a:r>
              <a:rPr lang="hr-HR" sz="3100" dirty="0"/>
              <a:t>E</a:t>
            </a:r>
            <a:r>
              <a:rPr lang="en-US" sz="3100" dirty="0"/>
              <a:t>very remaining object regarded as garbage </a:t>
            </a:r>
            <a:br>
              <a:rPr lang="en-US" sz="5000" dirty="0">
                <a:solidFill>
                  <a:schemeClr val="tx2"/>
                </a:solidFill>
              </a:rPr>
            </a:br>
            <a:endParaRPr lang="en-US" sz="5000" dirty="0">
              <a:solidFill>
                <a:schemeClr val="tx2"/>
              </a:solidFill>
            </a:endParaRPr>
          </a:p>
        </p:txBody>
      </p:sp>
      <p:sp>
        <p:nvSpPr>
          <p:cNvPr id="56" name="Rectangle 55">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3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57">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3540"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516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6BE47-B35D-A8E9-BAB4-7F92DDD5C141}"/>
              </a:ext>
            </a:extLst>
          </p:cNvPr>
          <p:cNvSpPr>
            <a:spLocks noGrp="1"/>
          </p:cNvSpPr>
          <p:nvPr>
            <p:ph type="title"/>
          </p:nvPr>
        </p:nvSpPr>
        <p:spPr>
          <a:xfrm>
            <a:off x="1096994" y="286604"/>
            <a:ext cx="10686050" cy="1450757"/>
          </a:xfrm>
        </p:spPr>
        <p:txBody>
          <a:bodyPr/>
          <a:lstStyle/>
          <a:p>
            <a:r>
              <a:rPr lang="hr-HR" dirty="0">
                <a:effectLst>
                  <a:outerShdw blurRad="38100" dist="38100" dir="2700000" algn="tl">
                    <a:srgbClr val="000000">
                      <a:alpha val="43137"/>
                    </a:srgbClr>
                  </a:outerShdw>
                </a:effectLst>
              </a:rPr>
              <a:t>Mark and Sweep </a:t>
            </a:r>
            <a:r>
              <a:rPr lang="en-US" dirty="0">
                <a:effectLst>
                  <a:outerShdw blurRad="38100" dist="38100" dir="2700000" algn="tl">
                    <a:srgbClr val="000000">
                      <a:alpha val="43137"/>
                    </a:srgbClr>
                  </a:outerShdw>
                </a:effectLst>
              </a:rPr>
              <a:t>Shortcomings</a:t>
            </a:r>
          </a:p>
        </p:txBody>
      </p:sp>
      <p:pic>
        <p:nvPicPr>
          <p:cNvPr id="10" name="Picture 9" descr="A picture containing text&#10;&#10;Description automatically generated">
            <a:extLst>
              <a:ext uri="{FF2B5EF4-FFF2-40B4-BE49-F238E27FC236}">
                <a16:creationId xmlns:a16="http://schemas.microsoft.com/office/drawing/2014/main" id="{4B6BB9B3-D115-5E57-8B39-30C975E49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28" y="2086392"/>
            <a:ext cx="5616624" cy="3312368"/>
          </a:xfrm>
          <a:prstGeom prst="rect">
            <a:avLst/>
          </a:prstGeom>
        </p:spPr>
      </p:pic>
      <p:sp>
        <p:nvSpPr>
          <p:cNvPr id="3" name="Rectangle 2">
            <a:extLst>
              <a:ext uri="{FF2B5EF4-FFF2-40B4-BE49-F238E27FC236}">
                <a16:creationId xmlns:a16="http://schemas.microsoft.com/office/drawing/2014/main" id="{690745D8-C051-D5B0-F766-6138778E0EBC}"/>
              </a:ext>
            </a:extLst>
          </p:cNvPr>
          <p:cNvSpPr/>
          <p:nvPr/>
        </p:nvSpPr>
        <p:spPr>
          <a:xfrm>
            <a:off x="5590356" y="4941168"/>
            <a:ext cx="100811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94C1C2-4945-C41A-E1A2-550665AE229E}"/>
              </a:ext>
            </a:extLst>
          </p:cNvPr>
          <p:cNvSpPr txBox="1"/>
          <p:nvPr/>
        </p:nvSpPr>
        <p:spPr>
          <a:xfrm>
            <a:off x="6742484" y="2086392"/>
            <a:ext cx="5040560" cy="4493538"/>
          </a:xfrm>
          <a:prstGeom prst="rect">
            <a:avLst/>
          </a:prstGeom>
          <a:noFill/>
        </p:spPr>
        <p:txBody>
          <a:bodyPr wrap="square" rtlCol="0">
            <a:spAutoFit/>
          </a:bodyPr>
          <a:lstStyle/>
          <a:p>
            <a:pPr marL="457200" indent="-457200">
              <a:buSzPct val="115000"/>
              <a:buFont typeface="Arial" panose="020B0604020202020204" pitchFamily="34" charset="0"/>
              <a:buChar char="•"/>
            </a:pPr>
            <a:r>
              <a:rPr lang="en-US" sz="32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not suitable for multithreaded applications</a:t>
            </a:r>
            <a:endParaRPr lang="hr-HR" sz="32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SzPct val="115000"/>
              <a:buFont typeface="Arial" panose="020B0604020202020204" pitchFamily="34" charset="0"/>
              <a:buChar char="•"/>
            </a:pPr>
            <a:r>
              <a:rPr lang="en-US" sz="32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inefficient and time-consuming </a:t>
            </a:r>
            <a:endParaRPr lang="hr-HR" sz="32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SzPct val="115000"/>
              <a:buFont typeface="Arial" panose="020B0604020202020204" pitchFamily="34" charset="0"/>
              <a:buChar char="•"/>
            </a:pPr>
            <a:r>
              <a:rPr lang="en-US" sz="32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heap size and number of living objects increases</a:t>
            </a:r>
            <a:endParaRPr lang="hr-HR"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hr-HR"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2574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6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6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6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6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BB372-EF9C-9AFD-2CF4-9120F0F3B699}"/>
              </a:ext>
            </a:extLst>
          </p:cNvPr>
          <p:cNvSpPr>
            <a:spLocks noGrp="1"/>
          </p:cNvSpPr>
          <p:nvPr>
            <p:ph type="title"/>
          </p:nvPr>
        </p:nvSpPr>
        <p:spPr>
          <a:xfrm>
            <a:off x="5150291" y="1628800"/>
            <a:ext cx="6568761" cy="4367536"/>
          </a:xfrm>
        </p:spPr>
        <p:txBody>
          <a:bodyPr vert="horz" lIns="91440" tIns="45720" rIns="91440" bIns="45720" rtlCol="0" anchor="ctr">
            <a:normAutofit fontScale="90000"/>
          </a:bodyPr>
          <a:lstStyle/>
          <a:p>
            <a:pPr defTabSz="914400">
              <a:spcAft>
                <a:spcPts val="1200"/>
              </a:spcAft>
            </a:pPr>
            <a:r>
              <a:rPr lang="hr-HR" sz="5000" dirty="0">
                <a:effectLst>
                  <a:outerShdw blurRad="38100" dist="38100" dir="2700000" algn="tl">
                    <a:srgbClr val="000000">
                      <a:alpha val="43137"/>
                    </a:srgbClr>
                  </a:outerShdw>
                </a:effectLst>
              </a:rPr>
              <a:t>Modern </a:t>
            </a:r>
            <a:r>
              <a:rPr lang="en-US" sz="5000" dirty="0">
                <a:effectLst>
                  <a:outerShdw blurRad="38100" dist="38100" dir="2700000" algn="tl">
                    <a:srgbClr val="000000">
                      <a:alpha val="43137"/>
                    </a:srgbClr>
                  </a:outerShdw>
                </a:effectLst>
              </a:rPr>
              <a:t>GC Approaches</a:t>
            </a:r>
            <a:br>
              <a:rPr lang="hr-HR" sz="4400" dirty="0">
                <a:effectLst>
                  <a:outerShdw blurRad="38100" dist="38100" dir="2700000" algn="tl">
                    <a:srgbClr val="000000">
                      <a:alpha val="43137"/>
                    </a:srgbClr>
                  </a:outerShdw>
                </a:effectLst>
              </a:rPr>
            </a:br>
            <a:br>
              <a:rPr lang="en-US" sz="2000" dirty="0">
                <a:solidFill>
                  <a:schemeClr val="tx2"/>
                </a:solidFill>
              </a:rPr>
            </a:br>
            <a:br>
              <a:rPr lang="hr-HR" sz="2000" dirty="0"/>
            </a:br>
            <a:r>
              <a:rPr lang="en-US" sz="3100" dirty="0"/>
              <a:t>keeping all processes active as long as possible</a:t>
            </a:r>
            <a:br>
              <a:rPr lang="hr-HR" sz="3100" dirty="0"/>
            </a:br>
            <a:br>
              <a:rPr lang="en-US" sz="3100" dirty="0"/>
            </a:br>
            <a:r>
              <a:rPr lang="en-US" sz="3100" b="1" dirty="0"/>
              <a:t>Concurrent collectors </a:t>
            </a:r>
            <a:r>
              <a:rPr lang="en-US" sz="3100" dirty="0"/>
              <a:t>– collector thread runs on one process while the program threads keep running concurrently on the other processes </a:t>
            </a:r>
            <a:br>
              <a:rPr lang="hr-HR" sz="3100" dirty="0"/>
            </a:br>
            <a:br>
              <a:rPr lang="en-US" sz="3100" dirty="0"/>
            </a:br>
            <a:r>
              <a:rPr lang="en-US" sz="3100" b="1" dirty="0"/>
              <a:t>Parallel collectors </a:t>
            </a:r>
            <a:r>
              <a:rPr lang="en-US" sz="3100" dirty="0"/>
              <a:t>– stopping all program threads completely and then running the collector in parallel in several collector threads</a:t>
            </a:r>
            <a:br>
              <a:rPr lang="en-US" sz="2400" dirty="0"/>
            </a:br>
            <a:br>
              <a:rPr lang="en-US" sz="2000" dirty="0">
                <a:solidFill>
                  <a:schemeClr val="tx2"/>
                </a:solidFill>
              </a:rPr>
            </a:br>
            <a:br>
              <a:rPr lang="en-US" sz="2000" dirty="0">
                <a:solidFill>
                  <a:schemeClr val="tx2"/>
                </a:solidFill>
              </a:rPr>
            </a:br>
            <a:endParaRPr lang="en-US" sz="2000" dirty="0">
              <a:solidFill>
                <a:schemeClr val="tx2"/>
              </a:solidFill>
            </a:endParaRPr>
          </a:p>
        </p:txBody>
      </p:sp>
      <p:sp>
        <p:nvSpPr>
          <p:cNvPr id="79" name="Rectangle 70">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3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2">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3540"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563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6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0" name="Straight Connector 6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2" name="Rectangle 71">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0" name="Picture 29" descr="A screenshot of a game&#10;&#10;Description automatically generated with medium confidence">
            <a:extLst>
              <a:ext uri="{FF2B5EF4-FFF2-40B4-BE49-F238E27FC236}">
                <a16:creationId xmlns:a16="http://schemas.microsoft.com/office/drawing/2014/main" id="{9FE97E28-886D-EAED-69F3-C63A4E974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929" y="640080"/>
            <a:ext cx="5577840" cy="5577840"/>
          </a:xfrm>
          <a:prstGeom prst="rect">
            <a:avLst/>
          </a:prstGeom>
        </p:spPr>
      </p:pic>
      <p:sp>
        <p:nvSpPr>
          <p:cNvPr id="74" name="Rectangle 73">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1503" y="0"/>
            <a:ext cx="4583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6BB372-EF9C-9AFD-2CF4-9120F0F3B699}"/>
              </a:ext>
            </a:extLst>
          </p:cNvPr>
          <p:cNvSpPr>
            <a:spLocks noGrp="1"/>
          </p:cNvSpPr>
          <p:nvPr>
            <p:ph type="title"/>
          </p:nvPr>
        </p:nvSpPr>
        <p:spPr>
          <a:xfrm>
            <a:off x="8087742" y="1678889"/>
            <a:ext cx="3658293" cy="2926080"/>
          </a:xfrm>
        </p:spPr>
        <p:txBody>
          <a:bodyPr vert="horz" lIns="91440" tIns="45720" rIns="91440" bIns="45720" rtlCol="0" anchor="b">
            <a:normAutofit/>
          </a:bodyPr>
          <a:lstStyle/>
          <a:p>
            <a:pPr defTabSz="914400"/>
            <a:r>
              <a:rPr lang="en-US" sz="5400" b="1" dirty="0">
                <a:solidFill>
                  <a:srgbClr val="FFFFFF"/>
                </a:solidFill>
              </a:rPr>
              <a:t>G1 Garbage Collector</a:t>
            </a:r>
            <a:br>
              <a:rPr lang="hr-HR" sz="4400" dirty="0">
                <a:solidFill>
                  <a:srgbClr val="FFFFFF"/>
                </a:solidFill>
              </a:rPr>
            </a:br>
            <a:br>
              <a:rPr lang="hr-HR" sz="4400" dirty="0">
                <a:solidFill>
                  <a:srgbClr val="FFFFFF"/>
                </a:solidFill>
              </a:rPr>
            </a:br>
            <a:r>
              <a:rPr lang="en-US" sz="2000" dirty="0">
                <a:solidFill>
                  <a:srgbClr val="FFFFFF"/>
                </a:solidFill>
              </a:rPr>
              <a:t>Eden Space (E), Survivor Space (S), Old Generation (O) and Huge Area (H), Empty (unmarked)</a:t>
            </a:r>
          </a:p>
        </p:txBody>
      </p:sp>
      <p:sp>
        <p:nvSpPr>
          <p:cNvPr id="76" name="Rectangle 75">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938"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6267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40">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6" y="4953000"/>
            <a:ext cx="12185778"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6BB372-EF9C-9AFD-2CF4-9120F0F3B699}"/>
              </a:ext>
            </a:extLst>
          </p:cNvPr>
          <p:cNvSpPr>
            <a:spLocks noGrp="1"/>
          </p:cNvSpPr>
          <p:nvPr>
            <p:ph type="title"/>
          </p:nvPr>
        </p:nvSpPr>
        <p:spPr>
          <a:xfrm>
            <a:off x="261764" y="5531630"/>
            <a:ext cx="10055781" cy="866694"/>
          </a:xfrm>
        </p:spPr>
        <p:txBody>
          <a:bodyPr vert="horz" lIns="91440" tIns="45720" rIns="91440" bIns="45720" rtlCol="0" anchor="b">
            <a:normAutofit fontScale="90000"/>
          </a:bodyPr>
          <a:lstStyle/>
          <a:p>
            <a:pPr defTabSz="914400"/>
            <a:r>
              <a:rPr lang="en-US" sz="5400" b="1" dirty="0">
                <a:solidFill>
                  <a:srgbClr val="FFFFFF"/>
                </a:solidFill>
              </a:rPr>
              <a:t>Shenandoah Garbage Collector</a:t>
            </a:r>
            <a:br>
              <a:rPr lang="hr-HR" sz="5400" dirty="0">
                <a:solidFill>
                  <a:srgbClr val="FFFFFF"/>
                </a:solidFill>
              </a:rPr>
            </a:br>
            <a:r>
              <a:rPr lang="en-US" sz="2200" dirty="0">
                <a:solidFill>
                  <a:srgbClr val="FFFFFF"/>
                </a:solidFill>
              </a:rPr>
              <a:t>Newly Allocated (</a:t>
            </a:r>
            <a:r>
              <a:rPr lang="hr-HR" sz="2200" dirty="0">
                <a:solidFill>
                  <a:srgbClr val="FFFFFF"/>
                </a:solidFill>
              </a:rPr>
              <a:t>blue</a:t>
            </a:r>
            <a:r>
              <a:rPr lang="en-US" sz="2200" dirty="0">
                <a:solidFill>
                  <a:srgbClr val="FFFFFF"/>
                </a:solidFill>
              </a:rPr>
              <a:t>), Live Data (</a:t>
            </a:r>
            <a:r>
              <a:rPr lang="hr-HR" sz="2200" dirty="0">
                <a:solidFill>
                  <a:srgbClr val="FFFFFF"/>
                </a:solidFill>
              </a:rPr>
              <a:t>violet</a:t>
            </a:r>
            <a:r>
              <a:rPr lang="en-US" sz="2200" dirty="0">
                <a:solidFill>
                  <a:srgbClr val="FFFFFF"/>
                </a:solidFill>
              </a:rPr>
              <a:t>), Live Data in Collection Set (</a:t>
            </a:r>
            <a:r>
              <a:rPr lang="hr-HR" sz="2200" dirty="0">
                <a:solidFill>
                  <a:srgbClr val="FFFFFF"/>
                </a:solidFill>
              </a:rPr>
              <a:t>yellow</a:t>
            </a:r>
            <a:r>
              <a:rPr lang="en-US" sz="2200" dirty="0">
                <a:solidFill>
                  <a:srgbClr val="FFFFFF"/>
                </a:solidFill>
              </a:rPr>
              <a:t>), Live Data in Collection Set Updating References To (</a:t>
            </a:r>
            <a:r>
              <a:rPr lang="hr-HR" sz="2200" dirty="0">
                <a:solidFill>
                  <a:srgbClr val="FFFFFF"/>
                </a:solidFill>
              </a:rPr>
              <a:t>orange</a:t>
            </a:r>
            <a:r>
              <a:rPr lang="en-US" sz="2200" dirty="0">
                <a:solidFill>
                  <a:srgbClr val="FFFFFF"/>
                </a:solidFill>
              </a:rPr>
              <a:t>), Free (</a:t>
            </a:r>
            <a:r>
              <a:rPr lang="hr-HR" sz="2200" dirty="0">
                <a:solidFill>
                  <a:srgbClr val="FFFFFF"/>
                </a:solidFill>
              </a:rPr>
              <a:t>gray</a:t>
            </a:r>
            <a:r>
              <a:rPr lang="en-US" sz="2200" dirty="0">
                <a:solidFill>
                  <a:srgbClr val="FFFFFF"/>
                </a:solidFill>
              </a:rPr>
              <a:t>)</a:t>
            </a:r>
          </a:p>
        </p:txBody>
      </p:sp>
      <p:pic>
        <p:nvPicPr>
          <p:cNvPr id="30" name="Picture 29" descr="Diagram&#10;&#10;Description automatically generated">
            <a:extLst>
              <a:ext uri="{FF2B5EF4-FFF2-40B4-BE49-F238E27FC236}">
                <a16:creationId xmlns:a16="http://schemas.microsoft.com/office/drawing/2014/main" id="{FBFEABDE-4247-5271-2357-38207D007A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4" y="831793"/>
            <a:ext cx="12357951" cy="3614707"/>
          </a:xfrm>
          <a:prstGeom prst="rect">
            <a:avLst/>
          </a:prstGeom>
        </p:spPr>
      </p:pic>
      <p:sp>
        <p:nvSpPr>
          <p:cNvPr id="45" name="Rectangle 44">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 y="4906176"/>
            <a:ext cx="12185778"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4168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3" name="Straight Connector 5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0" name="Picture 29" descr="A screenshot of a game&#10;&#10;Description automatically generated with medium confidence">
            <a:extLst>
              <a:ext uri="{FF2B5EF4-FFF2-40B4-BE49-F238E27FC236}">
                <a16:creationId xmlns:a16="http://schemas.microsoft.com/office/drawing/2014/main" id="{2E16F191-0182-EC77-BD3D-375468939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929" y="640080"/>
            <a:ext cx="5577840" cy="5577840"/>
          </a:xfrm>
          <a:prstGeom prst="rect">
            <a:avLst/>
          </a:prstGeom>
        </p:spPr>
      </p:pic>
      <p:sp>
        <p:nvSpPr>
          <p:cNvPr id="57" name="Rectangle 5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1503" y="0"/>
            <a:ext cx="4583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938"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6629C6EE-D864-20B6-09BA-C841EAD4EBC4}"/>
              </a:ext>
            </a:extLst>
          </p:cNvPr>
          <p:cNvSpPr txBox="1">
            <a:spLocks/>
          </p:cNvSpPr>
          <p:nvPr/>
        </p:nvSpPr>
        <p:spPr>
          <a:xfrm>
            <a:off x="8087742" y="1678889"/>
            <a:ext cx="3658293" cy="2926080"/>
          </a:xfrm>
          <a:prstGeom prst="rect">
            <a:avLst/>
          </a:prstGeom>
        </p:spPr>
        <p:txBody>
          <a:bodyPr vert="horz" lIns="91440" tIns="45720" rIns="91440" bIns="45720" rtlCol="0" anchor="b">
            <a:normAutofit/>
          </a:bodyPr>
          <a:lstStyle>
            <a:lvl1pPr marL="0"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a:lstStyle>
          <a:p>
            <a:pPr defTabSz="914400"/>
            <a:r>
              <a:rPr lang="hr-HR" sz="5400" b="1" dirty="0">
                <a:solidFill>
                  <a:srgbClr val="FFFFFF"/>
                </a:solidFill>
              </a:rPr>
              <a:t>Z</a:t>
            </a:r>
            <a:r>
              <a:rPr lang="en-US" sz="5400" b="1" dirty="0">
                <a:solidFill>
                  <a:srgbClr val="FFFFFF"/>
                </a:solidFill>
              </a:rPr>
              <a:t> Garbage Collector</a:t>
            </a:r>
            <a:br>
              <a:rPr lang="hr-HR" sz="4400" dirty="0">
                <a:solidFill>
                  <a:srgbClr val="FFFFFF"/>
                </a:solidFill>
              </a:rPr>
            </a:br>
            <a:br>
              <a:rPr lang="hr-HR" sz="4400" dirty="0">
                <a:solidFill>
                  <a:srgbClr val="FFFFFF"/>
                </a:solidFill>
              </a:rPr>
            </a:br>
            <a:r>
              <a:rPr lang="en-US" sz="2000" dirty="0">
                <a:solidFill>
                  <a:srgbClr val="FFFFFF"/>
                </a:solidFill>
              </a:rPr>
              <a:t>Small (S), Medium (M), Large (L), Empty (unmarked)</a:t>
            </a:r>
          </a:p>
        </p:txBody>
      </p:sp>
    </p:spTree>
    <p:extLst>
      <p:ext uri="{BB962C8B-B14F-4D97-AF65-F5344CB8AC3E}">
        <p14:creationId xmlns:p14="http://schemas.microsoft.com/office/powerpoint/2010/main" val="1977573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Close-up of hopscotch on a sidewalk">
            <a:extLst>
              <a:ext uri="{FF2B5EF4-FFF2-40B4-BE49-F238E27FC236}">
                <a16:creationId xmlns:a16="http://schemas.microsoft.com/office/drawing/2014/main" id="{97461C33-EE45-70A9-46C6-070F7CA3009E}"/>
              </a:ext>
            </a:extLst>
          </p:cNvPr>
          <p:cNvPicPr>
            <a:picLocks noChangeAspect="1"/>
          </p:cNvPicPr>
          <p:nvPr/>
        </p:nvPicPr>
        <p:blipFill rotWithShape="1">
          <a:blip r:embed="rId2">
            <a:duotone>
              <a:schemeClr val="bg2">
                <a:shade val="45000"/>
                <a:satMod val="135000"/>
              </a:schemeClr>
              <a:prstClr val="white"/>
            </a:duotone>
            <a:alphaModFix amt="35000"/>
          </a:blip>
          <a:srcRect t="7086" b="8623"/>
          <a:stretch/>
        </p:blipFill>
        <p:spPr>
          <a:xfrm>
            <a:off x="20" y="10"/>
            <a:ext cx="12188805" cy="6857990"/>
          </a:xfrm>
          <a:prstGeom prst="rect">
            <a:avLst/>
          </a:prstGeom>
        </p:spPr>
      </p:pic>
      <p:sp>
        <p:nvSpPr>
          <p:cNvPr id="2" name="TextBox 1">
            <a:extLst>
              <a:ext uri="{FF2B5EF4-FFF2-40B4-BE49-F238E27FC236}">
                <a16:creationId xmlns:a16="http://schemas.microsoft.com/office/drawing/2014/main" id="{C0AFD1BC-E914-BC4D-B7C2-763AA2065BB4}"/>
              </a:ext>
            </a:extLst>
          </p:cNvPr>
          <p:cNvSpPr txBox="1"/>
          <p:nvPr/>
        </p:nvSpPr>
        <p:spPr>
          <a:xfrm>
            <a:off x="1096994" y="758952"/>
            <a:ext cx="10055780" cy="356616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8000" i="0" spc="-5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Let’s run some benchmarks</a:t>
            </a:r>
          </a:p>
          <a:p>
            <a:pPr defTabSz="914400">
              <a:lnSpc>
                <a:spcPct val="85000"/>
              </a:lnSpc>
              <a:spcBef>
                <a:spcPct val="0"/>
              </a:spcBef>
              <a:spcAft>
                <a:spcPts val="600"/>
              </a:spcAft>
            </a:pPr>
            <a:endParaRPr lang="en-US" sz="8000" spc="-50" dirty="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3636641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B6884E-7F34-DB0A-E913-1F34CE1151EA}"/>
              </a:ext>
            </a:extLst>
          </p:cNvPr>
          <p:cNvSpPr>
            <a:spLocks noGrp="1"/>
          </p:cNvSpPr>
          <p:nvPr>
            <p:ph type="title"/>
          </p:nvPr>
        </p:nvSpPr>
        <p:spPr>
          <a:xfrm>
            <a:off x="990673" y="286603"/>
            <a:ext cx="6749229" cy="1450757"/>
          </a:xfrm>
        </p:spPr>
        <p:txBody>
          <a:bodyPr>
            <a:normAutofit/>
          </a:bodyPr>
          <a:lstStyle/>
          <a:p>
            <a:r>
              <a:rPr lang="en-US" dirty="0">
                <a:solidFill>
                  <a:schemeClr val="accent2"/>
                </a:solidFill>
              </a:rPr>
              <a:t>DaCapo</a:t>
            </a:r>
          </a:p>
        </p:txBody>
      </p:sp>
      <p:sp>
        <p:nvSpPr>
          <p:cNvPr id="3" name="Content Placeholder 2">
            <a:extLst>
              <a:ext uri="{FF2B5EF4-FFF2-40B4-BE49-F238E27FC236}">
                <a16:creationId xmlns:a16="http://schemas.microsoft.com/office/drawing/2014/main" id="{ECCC79FD-1D76-612D-6E17-DC62BB22DF18}"/>
              </a:ext>
            </a:extLst>
          </p:cNvPr>
          <p:cNvSpPr>
            <a:spLocks noGrp="1"/>
          </p:cNvSpPr>
          <p:nvPr>
            <p:ph idx="1"/>
          </p:nvPr>
        </p:nvSpPr>
        <p:spPr>
          <a:xfrm>
            <a:off x="1043932" y="2023962"/>
            <a:ext cx="6695970" cy="3845131"/>
          </a:xfrm>
        </p:spPr>
        <p:txBody>
          <a:bodyPr>
            <a:normAutofit/>
          </a:bodyPr>
          <a:lstStyle/>
          <a:p>
            <a:r>
              <a:rPr lang="en-US" sz="2400" b="1" dirty="0" err="1"/>
              <a:t>avrora</a:t>
            </a:r>
            <a:r>
              <a:rPr lang="en-US" sz="2400" dirty="0"/>
              <a:t> – simulates a number of programs run on a grid of AVR microcontrollers</a:t>
            </a:r>
          </a:p>
          <a:p>
            <a:r>
              <a:rPr lang="en-US" sz="2400" b="1" dirty="0"/>
              <a:t>h2</a:t>
            </a:r>
            <a:r>
              <a:rPr lang="en-US" sz="2400" dirty="0"/>
              <a:t> – executes a JDBC bench-like in-memory benchmark, executing a number of transactions against a model of a banking application, replacing the </a:t>
            </a:r>
            <a:r>
              <a:rPr lang="en-US" sz="2400" dirty="0" err="1"/>
              <a:t>hsqldb</a:t>
            </a:r>
            <a:r>
              <a:rPr lang="en-US" sz="2400" dirty="0"/>
              <a:t> benchmark</a:t>
            </a:r>
          </a:p>
          <a:p>
            <a:r>
              <a:rPr lang="en-US" sz="2400" b="1" dirty="0" err="1"/>
              <a:t>pmd</a:t>
            </a:r>
            <a:r>
              <a:rPr lang="en-US" sz="2400" dirty="0"/>
              <a:t> – analyzes a set of Java classes for a range of source code problems</a:t>
            </a:r>
          </a:p>
          <a:p>
            <a:r>
              <a:rPr lang="en-US" sz="2400" b="1" dirty="0" err="1"/>
              <a:t>xalan</a:t>
            </a:r>
            <a:r>
              <a:rPr lang="en-US" sz="2400" dirty="0"/>
              <a:t> – transforms XML documents into HTML</a:t>
            </a:r>
          </a:p>
          <a:p>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029"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0705"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3300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AEA1-A79B-9C03-4674-7ECA2462BF53}"/>
              </a:ext>
            </a:extLst>
          </p:cNvPr>
          <p:cNvSpPr>
            <a:spLocks noGrp="1"/>
          </p:cNvSpPr>
          <p:nvPr>
            <p:ph type="title"/>
          </p:nvPr>
        </p:nvSpPr>
        <p:spPr>
          <a:xfrm>
            <a:off x="1096994" y="286603"/>
            <a:ext cx="10055780" cy="1450757"/>
          </a:xfrm>
        </p:spPr>
        <p:txBody>
          <a:bodyPr>
            <a:normAutofit/>
          </a:bodyPr>
          <a:lstStyle/>
          <a:p>
            <a:r>
              <a:rPr lang="en-US" b="1" dirty="0"/>
              <a:t>What to Compare?</a:t>
            </a:r>
          </a:p>
        </p:txBody>
      </p:sp>
      <p:graphicFrame>
        <p:nvGraphicFramePr>
          <p:cNvPr id="5" name="Content Placeholder 2">
            <a:extLst>
              <a:ext uri="{FF2B5EF4-FFF2-40B4-BE49-F238E27FC236}">
                <a16:creationId xmlns:a16="http://schemas.microsoft.com/office/drawing/2014/main" id="{82C6EACB-699A-B969-355B-600755D67C51}"/>
              </a:ext>
            </a:extLst>
          </p:cNvPr>
          <p:cNvGraphicFramePr>
            <a:graphicFrameLocks noGrp="1"/>
          </p:cNvGraphicFramePr>
          <p:nvPr>
            <p:ph idx="1"/>
            <p:extLst>
              <p:ext uri="{D42A27DB-BD31-4B8C-83A1-F6EECF244321}">
                <p14:modId xmlns:p14="http://schemas.microsoft.com/office/powerpoint/2010/main" val="2753103485"/>
              </p:ext>
            </p:extLst>
          </p:nvPr>
        </p:nvGraphicFramePr>
        <p:xfrm>
          <a:off x="1096677" y="2098515"/>
          <a:ext cx="1005578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1413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5C39B5-7AC0-C95B-6646-94B0259361E4}"/>
              </a:ext>
            </a:extLst>
          </p:cNvPr>
          <p:cNvSpPr>
            <a:spLocks noGrp="1"/>
          </p:cNvSpPr>
          <p:nvPr>
            <p:ph type="title"/>
          </p:nvPr>
        </p:nvSpPr>
        <p:spPr>
          <a:xfrm>
            <a:off x="990673" y="286603"/>
            <a:ext cx="6749229" cy="1450757"/>
          </a:xfrm>
        </p:spPr>
        <p:txBody>
          <a:bodyPr>
            <a:normAutofit/>
          </a:bodyPr>
          <a:lstStyle/>
          <a:p>
            <a:r>
              <a:rPr lang="en-US" dirty="0">
                <a:solidFill>
                  <a:schemeClr val="accent2"/>
                </a:solidFill>
                <a:effectLst>
                  <a:outerShdw blurRad="38100" dist="38100" dir="2700000" algn="tl">
                    <a:srgbClr val="000000">
                      <a:alpha val="43137"/>
                    </a:srgbClr>
                  </a:outerShdw>
                </a:effectLst>
              </a:rPr>
              <a:t>Renaissance</a:t>
            </a:r>
          </a:p>
        </p:txBody>
      </p:sp>
      <p:sp>
        <p:nvSpPr>
          <p:cNvPr id="3" name="Content Placeholder 2">
            <a:extLst>
              <a:ext uri="{FF2B5EF4-FFF2-40B4-BE49-F238E27FC236}">
                <a16:creationId xmlns:a16="http://schemas.microsoft.com/office/drawing/2014/main" id="{32676815-3098-E568-0929-229E3AAFB90C}"/>
              </a:ext>
            </a:extLst>
          </p:cNvPr>
          <p:cNvSpPr>
            <a:spLocks noGrp="1"/>
          </p:cNvSpPr>
          <p:nvPr>
            <p:ph idx="1"/>
          </p:nvPr>
        </p:nvSpPr>
        <p:spPr>
          <a:xfrm>
            <a:off x="1043932" y="2023962"/>
            <a:ext cx="6695970" cy="3845131"/>
          </a:xfrm>
        </p:spPr>
        <p:txBody>
          <a:bodyPr>
            <a:normAutofit/>
          </a:bodyPr>
          <a:lstStyle/>
          <a:p>
            <a:r>
              <a:rPr lang="en-US" sz="2400" b="1" dirty="0"/>
              <a:t>movie-lens</a:t>
            </a:r>
            <a:r>
              <a:rPr lang="en-US" sz="2400" dirty="0"/>
              <a:t> – movie recommender using the ALS algorithm</a:t>
            </a:r>
          </a:p>
          <a:p>
            <a:r>
              <a:rPr lang="en-US" sz="2400" b="1" dirty="0"/>
              <a:t>fj-</a:t>
            </a:r>
            <a:r>
              <a:rPr lang="en-US" sz="2400" b="1" dirty="0" err="1"/>
              <a:t>kmeans</a:t>
            </a:r>
            <a:r>
              <a:rPr lang="en-US" sz="2400" dirty="0"/>
              <a:t> – an application that is running the k-means algorithm using the fork/join framework</a:t>
            </a:r>
          </a:p>
          <a:p>
            <a:r>
              <a:rPr lang="en-US" sz="2400" b="1" dirty="0" err="1"/>
              <a:t>db</a:t>
            </a:r>
            <a:r>
              <a:rPr lang="en-US" sz="2400" b="1" dirty="0"/>
              <a:t>-shootout</a:t>
            </a:r>
            <a:r>
              <a:rPr lang="en-US" sz="2400" dirty="0"/>
              <a:t> – execution of shoutout tests while using several in-memory databases</a:t>
            </a:r>
          </a:p>
          <a:p>
            <a:r>
              <a:rPr lang="en-US" sz="2400" b="1" dirty="0"/>
              <a:t>par-mnemonics</a:t>
            </a:r>
            <a:r>
              <a:rPr lang="en-US" sz="2400" dirty="0"/>
              <a:t> – an application that solves the phone mnemonics problem using parallel JDK streams</a:t>
            </a:r>
          </a:p>
          <a:p>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029"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0705"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6901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CE77-810B-129D-64FA-7C71BB3974D5}"/>
              </a:ext>
            </a:extLst>
          </p:cNvPr>
          <p:cNvSpPr>
            <a:spLocks noGrp="1"/>
          </p:cNvSpPr>
          <p:nvPr>
            <p:ph type="title"/>
          </p:nvPr>
        </p:nvSpPr>
        <p:spPr/>
        <p:txBody>
          <a:bodyPr/>
          <a:lstStyle/>
          <a:p>
            <a:r>
              <a:rPr lang="en-US" dirty="0"/>
              <a:t>DaCapo</a:t>
            </a:r>
          </a:p>
        </p:txBody>
      </p:sp>
      <p:graphicFrame>
        <p:nvGraphicFramePr>
          <p:cNvPr id="4" name="Grafikon 2">
            <a:extLst>
              <a:ext uri="{FF2B5EF4-FFF2-40B4-BE49-F238E27FC236}">
                <a16:creationId xmlns:a16="http://schemas.microsoft.com/office/drawing/2014/main" id="{EEE3073E-AF15-20A2-6D3A-FB74D850BB37}"/>
              </a:ext>
            </a:extLst>
          </p:cNvPr>
          <p:cNvGraphicFramePr>
            <a:graphicFrameLocks noGrp="1"/>
          </p:cNvGraphicFramePr>
          <p:nvPr>
            <p:ph idx="1"/>
          </p:nvPr>
        </p:nvGraphicFramePr>
        <p:xfrm>
          <a:off x="1096963" y="1846263"/>
          <a:ext cx="10055225"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5146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CE77-810B-129D-64FA-7C71BB3974D5}"/>
              </a:ext>
            </a:extLst>
          </p:cNvPr>
          <p:cNvSpPr>
            <a:spLocks noGrp="1"/>
          </p:cNvSpPr>
          <p:nvPr>
            <p:ph type="title"/>
          </p:nvPr>
        </p:nvSpPr>
        <p:spPr/>
        <p:txBody>
          <a:bodyPr/>
          <a:lstStyle/>
          <a:p>
            <a:r>
              <a:rPr lang="en-US" dirty="0"/>
              <a:t>Renaissance</a:t>
            </a:r>
          </a:p>
        </p:txBody>
      </p:sp>
      <p:graphicFrame>
        <p:nvGraphicFramePr>
          <p:cNvPr id="9" name="Grafikon 1">
            <a:extLst>
              <a:ext uri="{FF2B5EF4-FFF2-40B4-BE49-F238E27FC236}">
                <a16:creationId xmlns:a16="http://schemas.microsoft.com/office/drawing/2014/main" id="{C2EE5BF9-8D43-B891-3582-8FA83AA7D3EA}"/>
              </a:ext>
            </a:extLst>
          </p:cNvPr>
          <p:cNvGraphicFramePr>
            <a:graphicFrameLocks noGrp="1"/>
          </p:cNvGraphicFramePr>
          <p:nvPr>
            <p:ph idx="1"/>
          </p:nvPr>
        </p:nvGraphicFramePr>
        <p:xfrm>
          <a:off x="1096963" y="1846263"/>
          <a:ext cx="10055225"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8416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A4CE-9F08-422D-733F-18F08E82296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Soo… Which GC is </a:t>
            </a:r>
            <a:r>
              <a:rPr lang="hr-HR" dirty="0">
                <a:effectLst>
                  <a:outerShdw blurRad="38100" dist="38100" dir="2700000" algn="tl">
                    <a:srgbClr val="000000">
                      <a:alpha val="43137"/>
                    </a:srgbClr>
                  </a:outerShdw>
                </a:effectLst>
              </a:rPr>
              <a:t>best</a:t>
            </a:r>
            <a:r>
              <a:rPr lang="en-US" dirty="0">
                <a:effectLst>
                  <a:outerShdw blurRad="38100" dist="38100" dir="2700000" algn="tl">
                    <a:srgbClr val="000000">
                      <a:alpha val="43137"/>
                    </a:srgbClr>
                  </a:outerShdw>
                </a:effectLst>
              </a:rPr>
              <a:t>?</a:t>
            </a:r>
          </a:p>
        </p:txBody>
      </p:sp>
      <p:sp>
        <p:nvSpPr>
          <p:cNvPr id="3" name="Content Placeholder 2">
            <a:extLst>
              <a:ext uri="{FF2B5EF4-FFF2-40B4-BE49-F238E27FC236}">
                <a16:creationId xmlns:a16="http://schemas.microsoft.com/office/drawing/2014/main" id="{214F5D25-9175-40F7-87C5-571D138AD7CD}"/>
              </a:ext>
            </a:extLst>
          </p:cNvPr>
          <p:cNvSpPr>
            <a:spLocks noGrp="1"/>
          </p:cNvSpPr>
          <p:nvPr>
            <p:ph idx="1"/>
          </p:nvPr>
        </p:nvSpPr>
        <p:spPr>
          <a:xfrm>
            <a:off x="1096994" y="2204864"/>
            <a:ext cx="4637377" cy="4023360"/>
          </a:xfrm>
        </p:spPr>
        <p:txBody>
          <a:bodyPr/>
          <a:lstStyle/>
          <a:p>
            <a:r>
              <a:rPr lang="en-US" dirty="0"/>
              <a:t>G1 GC</a:t>
            </a:r>
          </a:p>
          <a:p>
            <a:pPr lvl="1"/>
            <a:r>
              <a:rPr lang="en-US" dirty="0"/>
              <a:t>smaller applications</a:t>
            </a:r>
          </a:p>
          <a:p>
            <a:r>
              <a:rPr lang="en-US" dirty="0"/>
              <a:t>Shenandoah</a:t>
            </a:r>
          </a:p>
          <a:p>
            <a:pPr lvl="1"/>
            <a:r>
              <a:rPr lang="en-US" dirty="0"/>
              <a:t>large heaps</a:t>
            </a:r>
          </a:p>
          <a:p>
            <a:pPr lvl="1"/>
            <a:r>
              <a:rPr lang="en-US" sz="1800" b="0" i="0" u="none" strike="noStrike" baseline="0" dirty="0">
                <a:solidFill>
                  <a:srgbClr val="000000"/>
                </a:solidFill>
              </a:rPr>
              <a:t>interactive websites  =&gt; shortening the waiting time without requiring more CPU</a:t>
            </a:r>
            <a:endParaRPr lang="en-US" sz="1800" dirty="0">
              <a:solidFill>
                <a:srgbClr val="000000"/>
              </a:solidFill>
            </a:endParaRPr>
          </a:p>
          <a:p>
            <a:r>
              <a:rPr lang="en-US" dirty="0"/>
              <a:t>ZGC</a:t>
            </a:r>
          </a:p>
          <a:p>
            <a:pPr lvl="1"/>
            <a:r>
              <a:rPr lang="en-US" dirty="0"/>
              <a:t>Large amounts of memory</a:t>
            </a:r>
          </a:p>
          <a:p>
            <a:pPr lvl="1"/>
            <a:r>
              <a:rPr lang="en-US" sz="1800" dirty="0">
                <a:solidFill>
                  <a:srgbClr val="000000"/>
                </a:solidFill>
              </a:rPr>
              <a:t>Big data applications or Machine Learning</a:t>
            </a:r>
            <a:endParaRPr lang="en-US" sz="1800" b="0" i="0" u="none" strike="noStrike" baseline="0" dirty="0">
              <a:solidFill>
                <a:srgbClr val="000000"/>
              </a:solidFill>
            </a:endParaRPr>
          </a:p>
          <a:p>
            <a:endParaRPr lang="en-US" dirty="0"/>
          </a:p>
        </p:txBody>
      </p:sp>
      <p:pic>
        <p:nvPicPr>
          <p:cNvPr id="4" name="Picture 3" descr="A picture containing orange, set, dark&#10;&#10;Description automatically generated">
            <a:extLst>
              <a:ext uri="{FF2B5EF4-FFF2-40B4-BE49-F238E27FC236}">
                <a16:creationId xmlns:a16="http://schemas.microsoft.com/office/drawing/2014/main" id="{6CB130FE-8004-E534-51E0-5A7D0A8E2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255" y="1988840"/>
            <a:ext cx="5764188" cy="3742583"/>
          </a:xfrm>
          <a:prstGeom prst="rect">
            <a:avLst/>
          </a:prstGeom>
        </p:spPr>
      </p:pic>
    </p:spTree>
    <p:extLst>
      <p:ext uri="{BB962C8B-B14F-4D97-AF65-F5344CB8AC3E}">
        <p14:creationId xmlns:p14="http://schemas.microsoft.com/office/powerpoint/2010/main" val="3079587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8A52507E-D9D5-413F-845C-C18271DDEE3E}"/>
              </a:ext>
            </a:extLst>
          </p:cNvPr>
          <p:cNvSpPr>
            <a:spLocks noGrp="1"/>
          </p:cNvSpPr>
          <p:nvPr>
            <p:ph type="title"/>
          </p:nvPr>
        </p:nvSpPr>
        <p:spPr>
          <a:xfrm>
            <a:off x="8175082" y="634946"/>
            <a:ext cx="3371651" cy="5055904"/>
          </a:xfrm>
        </p:spPr>
        <p:txBody>
          <a:bodyPr anchor="ctr">
            <a:normAutofit/>
          </a:bodyPr>
          <a:lstStyle/>
          <a:p>
            <a:r>
              <a:rPr lang="hr-HR" dirty="0">
                <a:ln w="0"/>
                <a:effectLst>
                  <a:outerShdw blurRad="38100" dist="38100" dir="2700000" algn="tl">
                    <a:srgbClr val="000000">
                      <a:alpha val="43137"/>
                    </a:srgbClr>
                  </a:outerShdw>
                </a:effectLst>
              </a:rPr>
              <a:t>Conclusion</a:t>
            </a:r>
            <a:endParaRPr lang="en-GB" dirty="0">
              <a:ln w="0"/>
              <a:effectLst>
                <a:outerShdw blurRad="38100" dist="38100" dir="2700000" algn="tl">
                  <a:srgbClr val="000000">
                    <a:alpha val="43137"/>
                  </a:srgbClr>
                </a:outerShdw>
              </a:effectLst>
            </a:endParaRP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4931"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Rezervirano mjesto sadržaja 2">
            <a:extLst>
              <a:ext uri="{FF2B5EF4-FFF2-40B4-BE49-F238E27FC236}">
                <a16:creationId xmlns:a16="http://schemas.microsoft.com/office/drawing/2014/main" id="{E87EF7DD-1507-9BD1-5C3A-835CF8CE7475}"/>
              </a:ext>
            </a:extLst>
          </p:cNvPr>
          <p:cNvGraphicFramePr>
            <a:graphicFrameLocks noGrp="1"/>
          </p:cNvGraphicFramePr>
          <p:nvPr>
            <p:ph idx="1"/>
          </p:nvPr>
        </p:nvGraphicFramePr>
        <p:xfrm>
          <a:off x="633248" y="639763"/>
          <a:ext cx="69085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926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1C9AFA-D811-3959-CDCB-3ED91A15A149}"/>
              </a:ext>
            </a:extLst>
          </p:cNvPr>
          <p:cNvSpPr>
            <a:spLocks noGrp="1"/>
          </p:cNvSpPr>
          <p:nvPr>
            <p:ph type="title"/>
          </p:nvPr>
        </p:nvSpPr>
        <p:spPr>
          <a:xfrm>
            <a:off x="1096994" y="758952"/>
            <a:ext cx="10055780" cy="3021672"/>
          </a:xfrm>
        </p:spPr>
        <p:txBody>
          <a:bodyPr vert="horz" lIns="91440" tIns="45720" rIns="91440" bIns="45720" rtlCol="0" anchor="b">
            <a:normAutofit/>
          </a:bodyPr>
          <a:lstStyle/>
          <a:p>
            <a:pPr defTabSz="914400"/>
            <a:r>
              <a:rPr lang="en-US" sz="8000" b="1" dirty="0"/>
              <a:t>Thank you for your attention!</a:t>
            </a:r>
          </a:p>
        </p:txBody>
      </p:sp>
      <p:sp>
        <p:nvSpPr>
          <p:cNvPr id="32" name="Rectangle 31">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6" y="4953000"/>
            <a:ext cx="12185778"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kstniOkvir 5">
            <a:extLst>
              <a:ext uri="{FF2B5EF4-FFF2-40B4-BE49-F238E27FC236}">
                <a16:creationId xmlns:a16="http://schemas.microsoft.com/office/drawing/2014/main" id="{C0CCB59A-5302-F83C-711F-C86EC349F15A}"/>
              </a:ext>
            </a:extLst>
          </p:cNvPr>
          <p:cNvSpPr txBox="1">
            <a:spLocks noGrp="1"/>
          </p:cNvSpPr>
          <p:nvPr>
            <p:ph type="body" idx="1"/>
          </p:nvPr>
        </p:nvSpPr>
        <p:spPr>
          <a:xfrm>
            <a:off x="1096993" y="5412192"/>
            <a:ext cx="10055781" cy="1143000"/>
          </a:xfrm>
          <a:prstGeom prst="rect">
            <a:avLst/>
          </a:prstGeom>
        </p:spPr>
        <p:txBody>
          <a:bodyPr vert="horz" lIns="91440" tIns="45720" rIns="91440" bIns="45720" rtlCol="0">
            <a:normAutofit/>
          </a:bodyPr>
          <a:lstStyle/>
          <a:p>
            <a:pPr defTabSz="914400"/>
            <a:r>
              <a:rPr lang="en-US" sz="2400" dirty="0">
                <a:solidFill>
                  <a:srgbClr val="FFFFFF"/>
                </a:solidFill>
              </a:rPr>
              <a:t>Dora Beronić • Lara Modrić </a:t>
            </a:r>
          </a:p>
          <a:p>
            <a:pPr defTabSz="914400"/>
            <a:r>
              <a:rPr lang="en-US" sz="2400" dirty="0">
                <a:solidFill>
                  <a:srgbClr val="FFFFFF"/>
                </a:solidFill>
              </a:rPr>
              <a:t>Nina Novosel • Branko Mihaljević, PhD</a:t>
            </a:r>
          </a:p>
        </p:txBody>
      </p:sp>
      <p:sp>
        <p:nvSpPr>
          <p:cNvPr id="34" name="Rectangle 33">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 y="4906176"/>
            <a:ext cx="12185778"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4307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D4C283-74D3-DC43-308B-D41DBE894F04}"/>
              </a:ext>
            </a:extLst>
          </p:cNvPr>
          <p:cNvSpPr>
            <a:spLocks noGrp="1"/>
          </p:cNvSpPr>
          <p:nvPr>
            <p:ph type="title"/>
          </p:nvPr>
        </p:nvSpPr>
        <p:spPr>
          <a:xfrm>
            <a:off x="6728247" y="639097"/>
            <a:ext cx="4811818" cy="3686015"/>
          </a:xfrm>
        </p:spPr>
        <p:txBody>
          <a:bodyPr vert="horz" lIns="91440" tIns="45720" rIns="91440" bIns="45720" rtlCol="0" anchor="b">
            <a:normAutofit/>
          </a:bodyPr>
          <a:lstStyle/>
          <a:p>
            <a:pPr defTabSz="914400"/>
            <a:r>
              <a:rPr lang="en-US" sz="8000" dirty="0"/>
              <a:t>Any questions?</a:t>
            </a:r>
          </a:p>
        </p:txBody>
      </p:sp>
      <p:pic>
        <p:nvPicPr>
          <p:cNvPr id="19" name="Picture 18" descr="Yellow question mark">
            <a:extLst>
              <a:ext uri="{FF2B5EF4-FFF2-40B4-BE49-F238E27FC236}">
                <a16:creationId xmlns:a16="http://schemas.microsoft.com/office/drawing/2014/main" id="{66631EDF-AF92-147A-FF33-B56A4E7FC9A6}"/>
              </a:ext>
            </a:extLst>
          </p:cNvPr>
          <p:cNvPicPr>
            <a:picLocks noChangeAspect="1"/>
          </p:cNvPicPr>
          <p:nvPr/>
        </p:nvPicPr>
        <p:blipFill rotWithShape="1">
          <a:blip r:embed="rId2"/>
          <a:srcRect l="40815" r="5866"/>
          <a:stretch/>
        </p:blipFill>
        <p:spPr>
          <a:xfrm>
            <a:off x="20" y="10"/>
            <a:ext cx="6094393" cy="6857990"/>
          </a:xfrm>
          <a:prstGeom prst="rect">
            <a:avLst/>
          </a:prstGeom>
        </p:spPr>
      </p:pic>
      <p:cxnSp>
        <p:nvCxnSpPr>
          <p:cNvPr id="31" name="Straight Connector 3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3280" y="4343400"/>
            <a:ext cx="438797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09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279745-49CC-C287-A14B-67D4CDCFD2BF}"/>
              </a:ext>
            </a:extLst>
          </p:cNvPr>
          <p:cNvSpPr>
            <a:spLocks noGrp="1"/>
          </p:cNvSpPr>
          <p:nvPr>
            <p:ph type="title"/>
          </p:nvPr>
        </p:nvSpPr>
        <p:spPr>
          <a:xfrm>
            <a:off x="8175082" y="634946"/>
            <a:ext cx="3371651" cy="5055904"/>
          </a:xfrm>
        </p:spPr>
        <p:txBody>
          <a:bodyPr anchor="ctr">
            <a:normAutofit/>
          </a:bodyPr>
          <a:lstStyle/>
          <a:p>
            <a:r>
              <a:rPr lang="en-US" dirty="0"/>
              <a:t>Comparison of Different Languages</a:t>
            </a: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4931"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2F8678F-1D50-EA7C-1D25-5B8F1A0385F8}"/>
              </a:ext>
            </a:extLst>
          </p:cNvPr>
          <p:cNvGraphicFramePr>
            <a:graphicFrameLocks noGrp="1"/>
          </p:cNvGraphicFramePr>
          <p:nvPr>
            <p:ph idx="1"/>
            <p:extLst>
              <p:ext uri="{D42A27DB-BD31-4B8C-83A1-F6EECF244321}">
                <p14:modId xmlns:p14="http://schemas.microsoft.com/office/powerpoint/2010/main" val="3609305219"/>
              </p:ext>
            </p:extLst>
          </p:nvPr>
        </p:nvGraphicFramePr>
        <p:xfrm>
          <a:off x="633248" y="639763"/>
          <a:ext cx="69085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985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5F54226A-15A5-4F46-926F-81F3EC466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CFCF670F-3E94-4C8F-95AE-035FB45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88">
            <a:extLst>
              <a:ext uri="{FF2B5EF4-FFF2-40B4-BE49-F238E27FC236}">
                <a16:creationId xmlns:a16="http://schemas.microsoft.com/office/drawing/2014/main" id="{90479AEA-6C87-4786-A668-54BF815A73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1" name="Rectangle 90">
            <a:extLst>
              <a:ext uri="{FF2B5EF4-FFF2-40B4-BE49-F238E27FC236}">
                <a16:creationId xmlns:a16="http://schemas.microsoft.com/office/drawing/2014/main" id="{2B399A60-3405-4647-A976-4CBC707A9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0" y="0"/>
            <a:ext cx="121872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FE8FF351-900B-4AA7-B3CB-AA23F3577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45835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3ABCBE1-DAE9-BBEF-B91B-F7D3CCE28D43}"/>
              </a:ext>
            </a:extLst>
          </p:cNvPr>
          <p:cNvSpPr>
            <a:spLocks noGrp="1"/>
          </p:cNvSpPr>
          <p:nvPr>
            <p:ph type="title"/>
          </p:nvPr>
        </p:nvSpPr>
        <p:spPr>
          <a:xfrm>
            <a:off x="457080" y="1058573"/>
            <a:ext cx="3963244" cy="2926080"/>
          </a:xfrm>
        </p:spPr>
        <p:txBody>
          <a:bodyPr vert="horz" lIns="91440" tIns="45720" rIns="91440" bIns="45720" rtlCol="0" anchor="b">
            <a:normAutofit/>
          </a:bodyPr>
          <a:lstStyle/>
          <a:p>
            <a:pPr defTabSz="914400"/>
            <a:r>
              <a:rPr lang="en-US" sz="5300" b="1" dirty="0">
                <a:solidFill>
                  <a:srgbClr val="FFFFFF"/>
                </a:solidFill>
              </a:rPr>
              <a:t>Studies Have Shown</a:t>
            </a:r>
          </a:p>
        </p:txBody>
      </p:sp>
      <p:sp>
        <p:nvSpPr>
          <p:cNvPr id="95" name="Rectangle 94">
            <a:extLst>
              <a:ext uri="{FF2B5EF4-FFF2-40B4-BE49-F238E27FC236}">
                <a16:creationId xmlns:a16="http://schemas.microsoft.com/office/drawing/2014/main" id="{E0D90A09-10D4-4340-AC70-0AFDB3810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3557"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96">
            <a:extLst>
              <a:ext uri="{FF2B5EF4-FFF2-40B4-BE49-F238E27FC236}">
                <a16:creationId xmlns:a16="http://schemas.microsoft.com/office/drawing/2014/main" id="{062DB908-A871-49E3-A635-30ADFEBCF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996" y="321732"/>
            <a:ext cx="3654015"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A52F783-1490-CEAE-C071-D54C7B58C6D1}"/>
              </a:ext>
            </a:extLst>
          </p:cNvPr>
          <p:cNvPicPr>
            <a:picLocks noGrp="1" noChangeAspect="1"/>
          </p:cNvPicPr>
          <p:nvPr>
            <p:ph idx="1"/>
          </p:nvPr>
        </p:nvPicPr>
        <p:blipFill>
          <a:blip r:embed="rId3"/>
          <a:stretch>
            <a:fillRect/>
          </a:stretch>
        </p:blipFill>
        <p:spPr>
          <a:xfrm>
            <a:off x="5127229" y="1115137"/>
            <a:ext cx="3327549" cy="2088037"/>
          </a:xfrm>
          <a:prstGeom prst="rect">
            <a:avLst/>
          </a:prstGeom>
        </p:spPr>
      </p:pic>
      <p:sp>
        <p:nvSpPr>
          <p:cNvPr id="99" name="Rectangle 98">
            <a:extLst>
              <a:ext uri="{FF2B5EF4-FFF2-40B4-BE49-F238E27FC236}">
                <a16:creationId xmlns:a16="http://schemas.microsoft.com/office/drawing/2014/main" id="{8B2C4FD5-C5A9-45B4-83C5-3310D4EDE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996" y="321732"/>
            <a:ext cx="3067902" cy="2108201"/>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CEE3458-4F82-560D-8600-5D84006D29E5}"/>
              </a:ext>
            </a:extLst>
          </p:cNvPr>
          <p:cNvPicPr>
            <a:picLocks noChangeAspect="1"/>
          </p:cNvPicPr>
          <p:nvPr/>
        </p:nvPicPr>
        <p:blipFill>
          <a:blip r:embed="rId4"/>
          <a:stretch>
            <a:fillRect/>
          </a:stretch>
        </p:blipFill>
        <p:spPr>
          <a:xfrm>
            <a:off x="8958705" y="522318"/>
            <a:ext cx="2742485" cy="1707196"/>
          </a:xfrm>
          <a:prstGeom prst="rect">
            <a:avLst/>
          </a:prstGeom>
        </p:spPr>
      </p:pic>
      <p:sp>
        <p:nvSpPr>
          <p:cNvPr id="101" name="Rectangle 100">
            <a:extLst>
              <a:ext uri="{FF2B5EF4-FFF2-40B4-BE49-F238E27FC236}">
                <a16:creationId xmlns:a16="http://schemas.microsoft.com/office/drawing/2014/main" id="{3E5F8535-F3B4-43C3-8595-D163FAA6B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996" y="4157448"/>
            <a:ext cx="3654015"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4">
            <a:extLst>
              <a:ext uri="{FF2B5EF4-FFF2-40B4-BE49-F238E27FC236}">
                <a16:creationId xmlns:a16="http://schemas.microsoft.com/office/drawing/2014/main" id="{77D69589-7293-17CF-1BC2-67AF2AF78E5C}"/>
              </a:ext>
            </a:extLst>
          </p:cNvPr>
          <p:cNvPicPr>
            <a:picLocks noChangeAspect="1"/>
          </p:cNvPicPr>
          <p:nvPr/>
        </p:nvPicPr>
        <p:blipFill>
          <a:blip r:embed="rId5"/>
          <a:stretch>
            <a:fillRect/>
          </a:stretch>
        </p:blipFill>
        <p:spPr>
          <a:xfrm>
            <a:off x="5136927" y="4851524"/>
            <a:ext cx="3312645" cy="910977"/>
          </a:xfrm>
          <a:prstGeom prst="rect">
            <a:avLst/>
          </a:prstGeom>
        </p:spPr>
      </p:pic>
      <p:sp>
        <p:nvSpPr>
          <p:cNvPr id="103" name="Rectangle 102">
            <a:extLst>
              <a:ext uri="{FF2B5EF4-FFF2-40B4-BE49-F238E27FC236}">
                <a16:creationId xmlns:a16="http://schemas.microsoft.com/office/drawing/2014/main" id="{4F3F6827-0043-4CFE-98A8-95CE1B69B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996" y="2617577"/>
            <a:ext cx="3067902"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787FD14-5FDC-CDC4-2EA9-FF36B611FF5D}"/>
              </a:ext>
            </a:extLst>
          </p:cNvPr>
          <p:cNvPicPr>
            <a:picLocks noChangeAspect="1"/>
          </p:cNvPicPr>
          <p:nvPr/>
        </p:nvPicPr>
        <p:blipFill>
          <a:blip r:embed="rId6"/>
          <a:stretch>
            <a:fillRect/>
          </a:stretch>
        </p:blipFill>
        <p:spPr>
          <a:xfrm>
            <a:off x="8958704" y="3329155"/>
            <a:ext cx="2742486" cy="2385962"/>
          </a:xfrm>
          <a:prstGeom prst="rect">
            <a:avLst/>
          </a:prstGeom>
        </p:spPr>
      </p:pic>
    </p:spTree>
    <p:extLst>
      <p:ext uri="{BB962C8B-B14F-4D97-AF65-F5344CB8AC3E}">
        <p14:creationId xmlns:p14="http://schemas.microsoft.com/office/powerpoint/2010/main" val="83204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Content Placeholder 4" descr="Logo, icon&#10;&#10;Description automatically generated">
            <a:extLst>
              <a:ext uri="{FF2B5EF4-FFF2-40B4-BE49-F238E27FC236}">
                <a16:creationId xmlns:a16="http://schemas.microsoft.com/office/drawing/2014/main" id="{9E5B6F2F-93A6-ACB0-FCC7-C6388F37280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4680" y="640080"/>
            <a:ext cx="5452339" cy="5577840"/>
          </a:xfrm>
          <a:prstGeom prst="rect">
            <a:avLst/>
          </a:prstGeom>
        </p:spPr>
      </p:pic>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1503" y="0"/>
            <a:ext cx="4583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3E540E-96E3-6D4B-6A5D-8D6824EA14AD}"/>
              </a:ext>
            </a:extLst>
          </p:cNvPr>
          <p:cNvSpPr>
            <a:spLocks noGrp="1"/>
          </p:cNvSpPr>
          <p:nvPr>
            <p:ph type="title"/>
          </p:nvPr>
        </p:nvSpPr>
        <p:spPr>
          <a:xfrm>
            <a:off x="7605286" y="704088"/>
            <a:ext cx="4589757" cy="2926080"/>
          </a:xfrm>
        </p:spPr>
        <p:txBody>
          <a:bodyPr vert="horz" lIns="91440" tIns="45720" rIns="91440" bIns="45720" rtlCol="0" anchor="b">
            <a:normAutofit/>
          </a:bodyPr>
          <a:lstStyle/>
          <a:p>
            <a:pPr algn="ctr" defTabSz="914400"/>
            <a:r>
              <a:rPr lang="en-US" sz="4400" b="1" dirty="0">
                <a:solidFill>
                  <a:srgbClr val="FFFFFF"/>
                </a:solidFill>
              </a:rPr>
              <a:t>Why not Java?</a:t>
            </a: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938"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731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Rectangle 192">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4" name="Straight Connector 193">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343"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5" name="Rectangle 194">
            <a:extLst>
              <a:ext uri="{FF2B5EF4-FFF2-40B4-BE49-F238E27FC236}">
                <a16:creationId xmlns:a16="http://schemas.microsoft.com/office/drawing/2014/main" id="{18BA3243-42C1-4315-9ADA-40AA9319B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Naslov 12"/>
          <p:cNvSpPr>
            <a:spLocks noGrp="1"/>
          </p:cNvSpPr>
          <p:nvPr>
            <p:ph type="title"/>
          </p:nvPr>
        </p:nvSpPr>
        <p:spPr>
          <a:xfrm>
            <a:off x="6728247" y="639097"/>
            <a:ext cx="4811818" cy="3686015"/>
          </a:xfrm>
        </p:spPr>
        <p:txBody>
          <a:bodyPr vert="horz" lIns="91440" tIns="45720" rIns="91440" bIns="45720" rtlCol="0" anchor="b">
            <a:normAutofit/>
          </a:bodyPr>
          <a:lstStyle/>
          <a:p>
            <a:pPr defTabSz="914400"/>
            <a:r>
              <a:rPr lang="en-US" sz="6800" dirty="0">
                <a:ln w="0"/>
                <a:solidFill>
                  <a:schemeClr val="tx1">
                    <a:lumMod val="85000"/>
                    <a:lumOff val="15000"/>
                  </a:schemeClr>
                </a:solidFill>
                <a:effectLst>
                  <a:outerShdw blurRad="38100" dist="25400" dir="5400000" algn="ctr" rotWithShape="0">
                    <a:srgbClr val="6E747A">
                      <a:alpha val="43000"/>
                    </a:srgbClr>
                  </a:outerShdw>
                </a:effectLst>
              </a:rPr>
              <a:t>Concurrency in the JVM</a:t>
            </a:r>
            <a:endParaRPr lang="en-US" sz="6800" dirty="0">
              <a:solidFill>
                <a:schemeClr val="tx1">
                  <a:lumMod val="85000"/>
                  <a:lumOff val="15000"/>
                </a:schemeClr>
              </a:solidFill>
            </a:endParaRPr>
          </a:p>
        </p:txBody>
      </p:sp>
      <p:sp>
        <p:nvSpPr>
          <p:cNvPr id="196" name="Rectangle 195">
            <a:extLst>
              <a:ext uri="{FF2B5EF4-FFF2-40B4-BE49-F238E27FC236}">
                <a16:creationId xmlns:a16="http://schemas.microsoft.com/office/drawing/2014/main" id="{3CD2AC58-26E2-4F2B-BB55-FF8007E4B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9" y="321733"/>
            <a:ext cx="3057109"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File:Kotlin Icon.svg - Wikimedia Commons">
            <a:extLst>
              <a:ext uri="{FF2B5EF4-FFF2-40B4-BE49-F238E27FC236}">
                <a16:creationId xmlns:a16="http://schemas.microsoft.com/office/drawing/2014/main" id="{A8957AD9-488D-4AB4-A2CD-4742586F84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8216" y="633864"/>
            <a:ext cx="2783975" cy="2783975"/>
          </a:xfrm>
          <a:prstGeom prst="rect">
            <a:avLst/>
          </a:prstGeom>
          <a:noFill/>
          <a:extLst>
            <a:ext uri="{909E8E84-426E-40DD-AFC4-6F175D3DCCD1}">
              <a14:hiddenFill xmlns:a14="http://schemas.microsoft.com/office/drawing/2010/main">
                <a:solidFill>
                  <a:srgbClr val="FFFFFF"/>
                </a:solidFill>
              </a14:hiddenFill>
            </a:ext>
          </a:extLst>
        </p:spPr>
      </p:pic>
      <p:sp>
        <p:nvSpPr>
          <p:cNvPr id="197" name="Rectangle 196">
            <a:extLst>
              <a:ext uri="{FF2B5EF4-FFF2-40B4-BE49-F238E27FC236}">
                <a16:creationId xmlns:a16="http://schemas.microsoft.com/office/drawing/2014/main" id="{4A357E09-6CAE-4F82-B074-82B8BD7C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1146" y="321733"/>
            <a:ext cx="2583266"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a:extLst>
              <a:ext uri="{FF2B5EF4-FFF2-40B4-BE49-F238E27FC236}">
                <a16:creationId xmlns:a16="http://schemas.microsoft.com/office/drawing/2014/main" id="{4E2EA671-F09A-4CF2-96A1-9255D53C1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9" y="3879167"/>
            <a:ext cx="3057109"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198">
            <a:extLst>
              <a:ext uri="{FF2B5EF4-FFF2-40B4-BE49-F238E27FC236}">
                <a16:creationId xmlns:a16="http://schemas.microsoft.com/office/drawing/2014/main" id="{F372741D-A371-404D-910F-5BF0CD35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669" y="2451014"/>
            <a:ext cx="2566742"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Slika 2">
            <a:extLst>
              <a:ext uri="{FF2B5EF4-FFF2-40B4-BE49-F238E27FC236}">
                <a16:creationId xmlns:a16="http://schemas.microsoft.com/office/drawing/2014/main" id="{EB2CD1C6-EADC-4F29-9E8A-DEA93389D1DD}"/>
              </a:ext>
            </a:extLst>
          </p:cNvPr>
          <p:cNvPicPr>
            <a:picLocks noChangeAspect="1"/>
          </p:cNvPicPr>
          <p:nvPr/>
        </p:nvPicPr>
        <p:blipFill>
          <a:blip r:embed="rId4"/>
          <a:stretch>
            <a:fillRect/>
          </a:stretch>
        </p:blipFill>
        <p:spPr>
          <a:xfrm>
            <a:off x="3926524" y="2601841"/>
            <a:ext cx="1769031" cy="3231109"/>
          </a:xfrm>
          <a:prstGeom prst="rect">
            <a:avLst/>
          </a:prstGeom>
        </p:spPr>
      </p:pic>
      <p:cxnSp>
        <p:nvCxnSpPr>
          <p:cNvPr id="200" name="Straight Connector 199">
            <a:extLst>
              <a:ext uri="{FF2B5EF4-FFF2-40B4-BE49-F238E27FC236}">
                <a16:creationId xmlns:a16="http://schemas.microsoft.com/office/drawing/2014/main" id="{AE5F1B50-B32F-4B5D-8735-8F3E9B7EE8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3280" y="4343400"/>
            <a:ext cx="438797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FEF7D0D6-CA38-4628-8593-66984172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Rectangle 201">
            <a:extLst>
              <a:ext uri="{FF2B5EF4-FFF2-40B4-BE49-F238E27FC236}">
                <a16:creationId xmlns:a16="http://schemas.microsoft.com/office/drawing/2014/main" id="{458660E3-E5DE-4B48-BF77-8452EF6B4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sustava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Tema sustava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1026</TotalTime>
  <Words>2587</Words>
  <Application>Microsoft Office PowerPoint</Application>
  <PresentationFormat>Custom</PresentationFormat>
  <Paragraphs>285</Paragraphs>
  <Slides>56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Times New Roman</vt:lpstr>
      <vt:lpstr>Wingdings</vt:lpstr>
      <vt:lpstr>Retrospect</vt:lpstr>
      <vt:lpstr>Performance Enhancements using Virtual Threads and Modern Memory Management</vt:lpstr>
      <vt:lpstr>Agenda</vt:lpstr>
      <vt:lpstr>Which programming language is the best?</vt:lpstr>
      <vt:lpstr>PowerPoint Presentation</vt:lpstr>
      <vt:lpstr>What to Compare?</vt:lpstr>
      <vt:lpstr>Comparison of Different Languages</vt:lpstr>
      <vt:lpstr>Studies Have Shown</vt:lpstr>
      <vt:lpstr>Why not Java?</vt:lpstr>
      <vt:lpstr>Concurrency in the JVM</vt:lpstr>
      <vt:lpstr>Concurrency</vt:lpstr>
      <vt:lpstr>Threads in Java and Kotlin</vt:lpstr>
      <vt:lpstr>Need for structured concurrency </vt:lpstr>
      <vt:lpstr>Project Loom</vt:lpstr>
      <vt:lpstr>Virtual Threads</vt:lpstr>
      <vt:lpstr>Concurrency in Java</vt:lpstr>
      <vt:lpstr>"Whereas the OS can support up to a few thousand active threads, the Java runtime can support millions of virtual threads."</vt:lpstr>
      <vt:lpstr>Mapping to the OS Threads</vt:lpstr>
      <vt:lpstr>Scheduling</vt:lpstr>
      <vt:lpstr>Concurrency in Kotlin</vt:lpstr>
      <vt:lpstr>Coroutines</vt:lpstr>
      <vt:lpstr>Syntax Comparison</vt:lpstr>
      <vt:lpstr>Syntax explanation</vt:lpstr>
      <vt:lpstr>Java Threads</vt:lpstr>
      <vt:lpstr>Java – Virtual Threads</vt:lpstr>
      <vt:lpstr>Kotlin Threads</vt:lpstr>
      <vt:lpstr>Kotlin Coroutines</vt:lpstr>
      <vt:lpstr>Performance Comparison</vt:lpstr>
      <vt:lpstr>Usage of OS Threads</vt:lpstr>
      <vt:lpstr>Heap Used</vt:lpstr>
      <vt:lpstr>Latency</vt:lpstr>
      <vt:lpstr>Virtual Threads vs Coroutines</vt:lpstr>
      <vt:lpstr>What else?</vt:lpstr>
      <vt:lpstr>Modern Memory Management</vt:lpstr>
      <vt:lpstr>Memory Management</vt:lpstr>
      <vt:lpstr>PowerPoint Presentation</vt:lpstr>
      <vt:lpstr>Manual Memory Management</vt:lpstr>
      <vt:lpstr>Automatic Memory Management</vt:lpstr>
      <vt:lpstr>PowerPoint Presentation</vt:lpstr>
      <vt:lpstr>Automatic Memory Management</vt:lpstr>
      <vt:lpstr>JVM Core Components</vt:lpstr>
      <vt:lpstr>Garbage Collector</vt:lpstr>
      <vt:lpstr>GC Approaches –  Mark and Sweep  1. Stops all running program threads  2. Traverses through reference tree  3. Marks any found object as alive 4. Every remaining object regarded as garbage  </vt:lpstr>
      <vt:lpstr>Mark and Sweep Shortcomings</vt:lpstr>
      <vt:lpstr>Modern GC Approaches   keeping all processes active as long as possible  Concurrent collectors – collector thread runs on one process while the program threads keep running concurrently on the other processes   Parallel collectors – stopping all program threads completely and then running the collector in parallel in several collector threads   </vt:lpstr>
      <vt:lpstr>G1 Garbage Collector  Eden Space (E), Survivor Space (S), Old Generation (O) and Huge Area (H), Empty (unmarked)</vt:lpstr>
      <vt:lpstr>Shenandoah Garbage Collector Newly Allocated (blue), Live Data (violet), Live Data in Collection Set (yellow), Live Data in Collection Set Updating References To (orange), Free (gray)</vt:lpstr>
      <vt:lpstr>PowerPoint Presentation</vt:lpstr>
      <vt:lpstr>PowerPoint Presentation</vt:lpstr>
      <vt:lpstr>DaCapo</vt:lpstr>
      <vt:lpstr>Renaissance</vt:lpstr>
      <vt:lpstr>DaCapo</vt:lpstr>
      <vt:lpstr>Renaissance</vt:lpstr>
      <vt:lpstr>Soo… Which GC is best?</vt:lpstr>
      <vt:lpstr>Conclusion</vt:lpstr>
      <vt:lpstr>Thank you for your attention!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Izgled naslova</dc:title>
  <dc:creator>Lara</dc:creator>
  <cp:lastModifiedBy>Dora Beronic</cp:lastModifiedBy>
  <cp:revision>55</cp:revision>
  <dcterms:created xsi:type="dcterms:W3CDTF">2022-05-09T10:47:28Z</dcterms:created>
  <dcterms:modified xsi:type="dcterms:W3CDTF">2022-05-17T13:12:18Z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