
<file path=[Content_Types].xml><?xml version="1.0" encoding="utf-8"?>
<Types xmlns="http://schemas.openxmlformats.org/package/2006/content-types">
  <Default Extension="bin" ContentType="audio/unknown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95" r:id="rId2"/>
    <p:sldId id="358" r:id="rId3"/>
    <p:sldId id="326" r:id="rId4"/>
    <p:sldId id="276" r:id="rId5"/>
    <p:sldId id="422" r:id="rId6"/>
    <p:sldId id="297" r:id="rId7"/>
    <p:sldId id="360" r:id="rId8"/>
    <p:sldId id="361" r:id="rId9"/>
    <p:sldId id="362" r:id="rId10"/>
    <p:sldId id="363" r:id="rId11"/>
    <p:sldId id="365" r:id="rId12"/>
    <p:sldId id="366" r:id="rId13"/>
    <p:sldId id="368" r:id="rId14"/>
    <p:sldId id="298" r:id="rId15"/>
    <p:sldId id="333" r:id="rId16"/>
    <p:sldId id="334" r:id="rId17"/>
    <p:sldId id="335" r:id="rId18"/>
    <p:sldId id="340" r:id="rId19"/>
    <p:sldId id="348" r:id="rId20"/>
    <p:sldId id="338" r:id="rId21"/>
    <p:sldId id="351" r:id="rId22"/>
    <p:sldId id="355" r:id="rId23"/>
    <p:sldId id="347" r:id="rId24"/>
    <p:sldId id="356" r:id="rId25"/>
    <p:sldId id="369" r:id="rId26"/>
    <p:sldId id="310" r:id="rId27"/>
    <p:sldId id="372" r:id="rId28"/>
    <p:sldId id="364" r:id="rId29"/>
    <p:sldId id="424" r:id="rId30"/>
    <p:sldId id="373" r:id="rId31"/>
    <p:sldId id="371" r:id="rId32"/>
    <p:sldId id="370" r:id="rId33"/>
    <p:sldId id="323" r:id="rId34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63" autoAdjust="0"/>
  </p:normalViewPr>
  <p:slideViewPr>
    <p:cSldViewPr>
      <p:cViewPr varScale="1">
        <p:scale>
          <a:sx n="117" d="100"/>
          <a:sy n="117" d="100"/>
        </p:scale>
        <p:origin x="148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5.xml"/><Relationship Id="rId3" Type="http://schemas.openxmlformats.org/officeDocument/2006/relationships/slide" Target="slides/slide5.xml"/><Relationship Id="rId7" Type="http://schemas.openxmlformats.org/officeDocument/2006/relationships/slide" Target="slides/slide14.xml"/><Relationship Id="rId2" Type="http://schemas.openxmlformats.org/officeDocument/2006/relationships/slide" Target="slides/slide4.xml"/><Relationship Id="rId1" Type="http://schemas.openxmlformats.org/officeDocument/2006/relationships/slide" Target="slides/slide3.xml"/><Relationship Id="rId6" Type="http://schemas.openxmlformats.org/officeDocument/2006/relationships/slide" Target="slides/slide13.xml"/><Relationship Id="rId5" Type="http://schemas.openxmlformats.org/officeDocument/2006/relationships/slide" Target="slides/slide12.xml"/><Relationship Id="rId10" Type="http://schemas.openxmlformats.org/officeDocument/2006/relationships/slide" Target="slides/slide17.xml"/><Relationship Id="rId4" Type="http://schemas.openxmlformats.org/officeDocument/2006/relationships/slide" Target="slides/slide6.xml"/><Relationship Id="rId9" Type="http://schemas.openxmlformats.org/officeDocument/2006/relationships/slide" Target="slides/slide1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425FF3-86A6-9245-A8E0-04C903E1E389}" type="datetimeFigureOut">
              <a:rPr lang="en-US" smtClean="0"/>
              <a:t>5/15/22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DA88EC-ABAC-4347-A91D-420F1E764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515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815CC-2C09-4FD5-B73E-CB6DB797792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23DF4CE-08CC-8644-8F46-C5E65BBF2460}" type="slidenum">
              <a:rPr lang="en-US" sz="1300" b="0"/>
              <a:pPr eaLnBrk="1" hangingPunct="1"/>
              <a:t>12</a:t>
            </a:fld>
            <a:endParaRPr lang="en-US" sz="1300" b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23DF4CE-08CC-8644-8F46-C5E65BBF2460}" type="slidenum">
              <a:rPr lang="en-US" sz="1300" b="0"/>
              <a:pPr eaLnBrk="1" hangingPunct="1"/>
              <a:t>13</a:t>
            </a:fld>
            <a:endParaRPr lang="en-US" sz="1300" b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B255DD-2607-4088-9FD8-C3EA0EBB766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B255DD-2607-4088-9FD8-C3EA0EBB766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B255DD-2607-4088-9FD8-C3EA0EBB766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B255DD-2607-4088-9FD8-C3EA0EBB766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815CC-2C09-4FD5-B73E-CB6DB797792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815CC-2C09-4FD5-B73E-CB6DB797792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815CC-2C09-4FD5-B73E-CB6DB797792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AE122E8-A40E-AE4A-BE1A-15102FA05C61}" type="slidenum">
              <a:rPr lang="en-US" sz="1300" b="0"/>
              <a:pPr eaLnBrk="1" hangingPunct="1"/>
              <a:t>3</a:t>
            </a:fld>
            <a:endParaRPr lang="en-US" sz="1300" b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815CC-2C09-4FD5-B73E-CB6DB797792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815CC-2C09-4FD5-B73E-CB6DB797792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815CC-2C09-4FD5-B73E-CB6DB797792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815CC-2C09-4FD5-B73E-CB6DB797792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815CC-2C09-4FD5-B73E-CB6DB7977926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815CC-2C09-4FD5-B73E-CB6DB797792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815CC-2C09-4FD5-B73E-CB6DB7977926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815CC-2C09-4FD5-B73E-CB6DB797792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B255DD-2607-4088-9FD8-C3EA0EBB766F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1419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815CC-2C09-4FD5-B73E-CB6DB797792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E6DA1F9-192A-974F-9142-C55802C352B8}" type="slidenum">
              <a:rPr lang="en-US" sz="1300" b="0"/>
              <a:pPr eaLnBrk="1" hangingPunct="1"/>
              <a:t>4</a:t>
            </a:fld>
            <a:endParaRPr lang="en-US" sz="1300" b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815CC-2C09-4FD5-B73E-CB6DB797792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815CC-2C09-4FD5-B73E-CB6DB797792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526A8D-B3BD-44F2-A629-CD89055E2DE0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E6DA1F9-192A-974F-9142-C55802C352B8}" type="slidenum">
              <a:rPr lang="en-US" sz="1300" b="0"/>
              <a:pPr eaLnBrk="1" hangingPunct="1"/>
              <a:t>5</a:t>
            </a:fld>
            <a:endParaRPr lang="en-US" sz="1300" b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961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F44512-4E1F-4AD1-A342-8E02C4EAB96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815CC-2C09-4FD5-B73E-CB6DB797792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815CC-2C09-4FD5-B73E-CB6DB797792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815CC-2C09-4FD5-B73E-CB6DB797792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815CC-2C09-4FD5-B73E-CB6DB797792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Click to edit Master subtitle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7BA092-EDD5-4E3D-8DC5-7A95951339E1}" type="datetimeFigureOut">
              <a:rPr lang="nl-NL" smtClean="0"/>
              <a:t>15-05-2022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B63C-E7FA-4917-9C65-74E937EB632F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Picture 6" descr="logoPOU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391" y="0"/>
            <a:ext cx="1667609" cy="76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72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7BA092-EDD5-4E3D-8DC5-7A95951339E1}" type="datetimeFigureOut">
              <a:rPr lang="nl-NL" smtClean="0"/>
              <a:t>15-05-2022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B63C-E7FA-4917-9C65-74E937EB632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5461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7BA092-EDD5-4E3D-8DC5-7A95951339E1}" type="datetimeFigureOut">
              <a:rPr lang="nl-NL" smtClean="0"/>
              <a:t>15-05-2022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B63C-E7FA-4917-9C65-74E937EB632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008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7BA092-EDD5-4E3D-8DC5-7A95951339E1}" type="datetimeFigureOut">
              <a:rPr lang="nl-NL" smtClean="0"/>
              <a:t>15-05-2022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B63C-E7FA-4917-9C65-74E937EB632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6691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7BA092-EDD5-4E3D-8DC5-7A95951339E1}" type="datetimeFigureOut">
              <a:rPr lang="nl-NL" smtClean="0"/>
              <a:t>15-05-2022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B63C-E7FA-4917-9C65-74E937EB632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4241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7BA092-EDD5-4E3D-8DC5-7A95951339E1}" type="datetimeFigureOut">
              <a:rPr lang="nl-NL" smtClean="0"/>
              <a:t>15-05-2022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B63C-E7FA-4917-9C65-74E937EB632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8090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7BA092-EDD5-4E3D-8DC5-7A95951339E1}" type="datetimeFigureOut">
              <a:rPr lang="nl-NL" smtClean="0"/>
              <a:t>15-05-2022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B63C-E7FA-4917-9C65-74E937EB632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5578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7BA092-EDD5-4E3D-8DC5-7A95951339E1}" type="datetimeFigureOut">
              <a:rPr lang="nl-NL" smtClean="0"/>
              <a:t>15-05-2022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B63C-E7FA-4917-9C65-74E937EB632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2234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7BA092-EDD5-4E3D-8DC5-7A95951339E1}" type="datetimeFigureOut">
              <a:rPr lang="nl-NL" smtClean="0"/>
              <a:t>15-05-2022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B63C-E7FA-4917-9C65-74E937EB632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6858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7BA092-EDD5-4E3D-8DC5-7A95951339E1}" type="datetimeFigureOut">
              <a:rPr lang="nl-NL" smtClean="0"/>
              <a:t>15-05-2022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B63C-E7FA-4917-9C65-74E937EB632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2039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7BA092-EDD5-4E3D-8DC5-7A95951339E1}" type="datetimeFigureOut">
              <a:rPr lang="nl-NL" smtClean="0"/>
              <a:t>15-05-2022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B63C-E7FA-4917-9C65-74E937EB632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9510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968" y="4369111"/>
            <a:ext cx="3746032" cy="248888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3B63C-E7FA-4917-9C65-74E937EB632F}" type="slidenum">
              <a:rPr lang="nl-NL" smtClean="0"/>
              <a:t>‹#›</a:t>
            </a:fld>
            <a:endParaRPr lang="nl-NL"/>
          </a:p>
        </p:txBody>
      </p:sp>
      <p:sp>
        <p:nvSpPr>
          <p:cNvPr id="10" name="TextBox 9"/>
          <p:cNvSpPr txBox="1"/>
          <p:nvPr userDrawn="1"/>
        </p:nvSpPr>
        <p:spPr>
          <a:xfrm>
            <a:off x="-32157" y="6453336"/>
            <a:ext cx="1147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/>
              <a:t>PDVBV </a:t>
            </a:r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F6756D76-429C-6202-4389-68C6D6CC605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24" y="0"/>
            <a:ext cx="1584176" cy="86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1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erfriendly.org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gif"/><Relationship Id="rId10" Type="http://schemas.openxmlformats.org/officeDocument/2006/relationships/image" Target="../media/image18.png"/><Relationship Id="rId4" Type="http://schemas.openxmlformats.org/officeDocument/2006/relationships/image" Target="../media/image12.gif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erfriendly.org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hyperlink" Target="http://www.designstop.com/free_stuff/clipart/bullets/assets/hole4.gif" TargetMode="External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5688632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SmartDB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/>
              <a:t>The presentation discusses the Smart-DB + </a:t>
            </a:r>
            <a:r>
              <a:rPr lang="en-US" sz="2000" dirty="0" err="1"/>
              <a:t>ThickDB</a:t>
            </a:r>
            <a:r>
              <a:rPr lang="en-US" sz="2000" dirty="0"/>
              <a:t>  concepts, a database-centered architecture: Good and Bad. </a:t>
            </a:r>
          </a:p>
          <a:p>
            <a:pPr marL="0" indent="0">
              <a:buNone/>
            </a:pPr>
            <a:r>
              <a:rPr lang="en-US" sz="2000" dirty="0"/>
              <a:t>From the monitoring-data of several systems (using </a:t>
            </a:r>
            <a:r>
              <a:rPr lang="en-US" sz="2000" dirty="0" err="1"/>
              <a:t>Statspack</a:t>
            </a:r>
            <a:r>
              <a:rPr lang="en-US" sz="2000" dirty="0"/>
              <a:t>, AWR, OEM and Lab128) we show symptoms, explain diagnoses and suggest fixes. The goal is to explain where </a:t>
            </a:r>
            <a:r>
              <a:rPr lang="en-US" sz="2000" dirty="0" err="1"/>
              <a:t>SmartDB</a:t>
            </a:r>
            <a:r>
              <a:rPr lang="en-US" sz="2000" dirty="0"/>
              <a:t> works (mostly) and (sometimes) </a:t>
            </a:r>
            <a:r>
              <a:rPr lang="en-US" sz="2000" dirty="0" err="1"/>
              <a:t>doesnt</a:t>
            </a:r>
            <a:r>
              <a:rPr lang="en-US" sz="2000" dirty="0"/>
              <a:t> work.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Background: From various systems I've helped build and/or troubleshoot, I think I can deduce some advantages and pitfalls to mix in the discussion about </a:t>
            </a:r>
            <a:r>
              <a:rPr lang="en-US" sz="2000" dirty="0" err="1"/>
              <a:t>SmartDB</a:t>
            </a:r>
            <a:r>
              <a:rPr lang="en-US" sz="2000" dirty="0"/>
              <a:t> and IT architecture in general.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Note: The Logo on next slide…. </a:t>
            </a:r>
          </a:p>
          <a:p>
            <a:pPr marL="0" indent="0">
              <a:buNone/>
            </a:pPr>
            <a:r>
              <a:rPr lang="en-US" sz="2000" dirty="0"/>
              <a:t>This “knowledge” is easily transferrable !</a:t>
            </a:r>
          </a:p>
        </p:txBody>
      </p:sp>
    </p:spTree>
    <p:extLst>
      <p:ext uri="{BB962C8B-B14F-4D97-AF65-F5344CB8AC3E}">
        <p14:creationId xmlns:p14="http://schemas.microsoft.com/office/powerpoint/2010/main" val="1278737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60648"/>
            <a:ext cx="612775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>
                <a:latin typeface="+mn-lt"/>
              </a:rPr>
              <a:t>Four “cases”, good and bad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980728"/>
            <a:ext cx="8496944" cy="5112568"/>
          </a:xfrm>
        </p:spPr>
        <p:txBody>
          <a:bodyPr>
            <a:normAutofit/>
          </a:bodyPr>
          <a:lstStyle/>
          <a:p>
            <a:pPr eaLnBrk="1" hangingPunct="1"/>
            <a:endParaRPr lang="en-US" sz="2400" b="1" dirty="0"/>
          </a:p>
          <a:p>
            <a:pPr eaLnBrk="1" hangingPunct="1"/>
            <a:r>
              <a:rPr lang="en-US" sz="2400" b="1" dirty="0"/>
              <a:t>Recent discussion with a Dot-netter (Solved!)</a:t>
            </a:r>
          </a:p>
          <a:p>
            <a:pPr eaLnBrk="1" hangingPunct="1"/>
            <a:endParaRPr lang="en-US" sz="2400" b="1" dirty="0"/>
          </a:p>
          <a:p>
            <a:pPr eaLnBrk="1" hangingPunct="1"/>
            <a:r>
              <a:rPr lang="en-US" sz="2400" b="1" dirty="0"/>
              <a:t>1800 </a:t>
            </a:r>
            <a:r>
              <a:rPr lang="en-US" sz="2400" b="1" dirty="0" err="1"/>
              <a:t>Msg</a:t>
            </a:r>
            <a:r>
              <a:rPr lang="en-US" sz="2400" b="1" dirty="0"/>
              <a:t>/sec.. (Fixed!)</a:t>
            </a:r>
          </a:p>
          <a:p>
            <a:pPr marL="0" indent="0" eaLnBrk="1" hangingPunct="1">
              <a:buNone/>
            </a:pPr>
            <a:endParaRPr lang="en-US" sz="2400" b="1" dirty="0"/>
          </a:p>
          <a:p>
            <a:pPr eaLnBrk="1" hangingPunct="1"/>
            <a:r>
              <a:rPr lang="en-US" sz="2400" b="1" dirty="0" err="1"/>
              <a:t>Adhoc</a:t>
            </a:r>
            <a:r>
              <a:rPr lang="en-US" sz="2400" b="1" dirty="0"/>
              <a:t>-SQL-generated (JFDI)</a:t>
            </a:r>
          </a:p>
          <a:p>
            <a:pPr eaLnBrk="1" hangingPunct="1"/>
            <a:endParaRPr lang="en-US" sz="2400" b="1" dirty="0"/>
          </a:p>
          <a:p>
            <a:r>
              <a:rPr lang="en-US" sz="2400" b="1" dirty="0"/>
              <a:t>A CPU-heavy database</a:t>
            </a:r>
            <a:r>
              <a:rPr lang="mr-IN" sz="2400" b="1" dirty="0"/>
              <a:t>…</a:t>
            </a:r>
            <a:r>
              <a:rPr lang="en-US" sz="2400" b="1" dirty="0"/>
              <a:t> (KIWI</a:t>
            </a:r>
            <a:r>
              <a:rPr lang="mr-IN" sz="2400" b="1" dirty="0"/>
              <a:t>…</a:t>
            </a:r>
            <a:r>
              <a:rPr lang="en-US" sz="2400" b="1" dirty="0"/>
              <a:t>)</a:t>
            </a:r>
          </a:p>
          <a:p>
            <a:endParaRPr lang="en-US" sz="2400" b="1" dirty="0"/>
          </a:p>
          <a:p>
            <a:r>
              <a:rPr lang="en-US" sz="2400" b="1" dirty="0"/>
              <a:t>(Attn: there will be an Exam-question…)</a:t>
            </a:r>
          </a:p>
          <a:p>
            <a:pPr eaLnBrk="1" hangingPunct="1"/>
            <a:endParaRPr lang="en-US" sz="2400" b="1" dirty="0"/>
          </a:p>
          <a:p>
            <a:pPr eaLnBrk="1" hangingPunct="1"/>
            <a:endParaRPr lang="en-US" sz="2400" b="1" dirty="0"/>
          </a:p>
        </p:txBody>
      </p:sp>
      <p:sp>
        <p:nvSpPr>
          <p:cNvPr id="32775" name="Text Box 4"/>
          <p:cNvSpPr txBox="1">
            <a:spLocks noChangeArrowheads="1"/>
          </p:cNvSpPr>
          <p:nvPr/>
        </p:nvSpPr>
        <p:spPr bwMode="auto">
          <a:xfrm>
            <a:off x="1313142" y="6455603"/>
            <a:ext cx="6454775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 err="1">
                <a:latin typeface="Lucida Sans Unicode" pitchFamily="34" charset="0"/>
              </a:rPr>
              <a:t>www.userfriendly.org</a:t>
            </a:r>
            <a:endParaRPr lang="en-US" sz="1000" b="0" dirty="0">
              <a:latin typeface="Lucida Sans Unicode" pitchFamily="34" charset="0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1000" b="0" dirty="0">
              <a:latin typeface="Lucida Sans Unicode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440" y="6381328"/>
            <a:ext cx="5144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D4F20-1C37-194D-952D-82DFFC4DA053}" type="slidenum">
              <a:rPr lang="en-US" sz="1400"/>
              <a:pPr eaLnBrk="1" hangingPunct="1"/>
              <a:t>10</a:t>
            </a:fld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368" y="2564904"/>
            <a:ext cx="2828632" cy="282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13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1837680"/>
            <a:ext cx="2123728" cy="2123728"/>
          </a:xfrm>
          <a:prstGeom prst="rect">
            <a:avLst/>
          </a:prstGeom>
        </p:spPr>
      </p:pic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60648"/>
            <a:ext cx="6336704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>
                <a:latin typeface="+mn-lt"/>
              </a:rPr>
              <a:t>Dot-Net: an “Array of Objects”		(1/4)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980728"/>
            <a:ext cx="8496944" cy="5112568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 err="1"/>
              <a:t>Dev</a:t>
            </a:r>
            <a:r>
              <a:rPr lang="en-US" sz="2400" b="1" dirty="0"/>
              <a:t> (a dot-netter, possibly in the room):</a:t>
            </a:r>
          </a:p>
          <a:p>
            <a:pPr lvl="1"/>
            <a:r>
              <a:rPr lang="en-US" sz="2000" b="1" dirty="0"/>
              <a:t>Had to process sets in the app (dot-net)</a:t>
            </a:r>
          </a:p>
          <a:p>
            <a:pPr lvl="1"/>
            <a:r>
              <a:rPr lang="en-US" sz="2000" b="1" dirty="0"/>
              <a:t>Had to fetch the data into arrays (from MS-SQL)</a:t>
            </a:r>
          </a:p>
          <a:p>
            <a:pPr lvl="1"/>
            <a:r>
              <a:rPr lang="en-US" sz="2000" b="1" dirty="0"/>
              <a:t>Had to loop through the Arrays.</a:t>
            </a:r>
          </a:p>
          <a:p>
            <a:pPr lvl="1"/>
            <a:r>
              <a:rPr lang="en-US" sz="2000" b="1" dirty="0"/>
              <a:t>Had to Write results (ins + </a:t>
            </a:r>
            <a:r>
              <a:rPr lang="en-US" sz="2000" b="1" dirty="0" err="1"/>
              <a:t>upd</a:t>
            </a:r>
            <a:r>
              <a:rPr lang="en-US" sz="2000" b="1" dirty="0"/>
              <a:t>) back to DB..</a:t>
            </a:r>
          </a:p>
          <a:p>
            <a:pPr eaLnBrk="1" hangingPunct="1"/>
            <a:endParaRPr lang="en-US" sz="2400" b="1" dirty="0"/>
          </a:p>
          <a:p>
            <a:pPr eaLnBrk="1" hangingPunct="1"/>
            <a:r>
              <a:rPr lang="en-US" sz="2400" b="1" dirty="0"/>
              <a:t>Me: how about T-SQL ?</a:t>
            </a:r>
          </a:p>
          <a:p>
            <a:pPr lvl="1"/>
            <a:r>
              <a:rPr lang="en-US" sz="2000" b="1" dirty="0"/>
              <a:t>Call Procedures, use “sets” (= SQL)</a:t>
            </a:r>
          </a:p>
          <a:p>
            <a:pPr lvl="1"/>
            <a:r>
              <a:rPr lang="en-US" sz="2000" b="1" dirty="0"/>
              <a:t>Avoid dynamic </a:t>
            </a:r>
            <a:r>
              <a:rPr lang="en-US" sz="2000" b="1" dirty="0" err="1"/>
              <a:t>sql</a:t>
            </a:r>
            <a:r>
              <a:rPr lang="mr-IN" sz="2000" b="1" dirty="0"/>
              <a:t>…</a:t>
            </a:r>
            <a:r>
              <a:rPr lang="en-US" sz="2000" b="1" dirty="0"/>
              <a:t> avoid injection.</a:t>
            </a:r>
          </a:p>
          <a:p>
            <a:pPr lvl="1"/>
            <a:endParaRPr lang="en-US" sz="2000" b="1" dirty="0"/>
          </a:p>
          <a:p>
            <a:pPr eaLnBrk="1" hangingPunct="1"/>
            <a:r>
              <a:rPr lang="en-US" sz="2400" b="1" dirty="0" err="1"/>
              <a:t>Dev</a:t>
            </a:r>
            <a:r>
              <a:rPr lang="en-US" sz="2400" b="1" dirty="0"/>
              <a:t>: </a:t>
            </a:r>
          </a:p>
          <a:p>
            <a:pPr lvl="1"/>
            <a:r>
              <a:rPr lang="en-US" sz="2000" b="1" u="sng" dirty="0"/>
              <a:t>After</a:t>
            </a:r>
            <a:r>
              <a:rPr lang="en-US" sz="2000" b="1" dirty="0"/>
              <a:t> a </a:t>
            </a:r>
            <a:r>
              <a:rPr lang="en-US" sz="2000" b="1" dirty="0" err="1"/>
              <a:t>PoC</a:t>
            </a:r>
            <a:r>
              <a:rPr lang="en-US" sz="2000" b="1" dirty="0"/>
              <a:t>, for “performance” </a:t>
            </a:r>
            <a:r>
              <a:rPr lang="mr-IN" sz="2000" b="1" dirty="0"/>
              <a:t>…</a:t>
            </a:r>
            <a:r>
              <a:rPr lang="en-US" sz="2000" b="1" dirty="0"/>
              <a:t> T-SQL .. Yes! </a:t>
            </a:r>
          </a:p>
          <a:p>
            <a:pPr lvl="1"/>
            <a:r>
              <a:rPr lang="en-US" sz="2000" b="1" dirty="0"/>
              <a:t>Now a DBA / programmer.. ( </a:t>
            </a:r>
            <a:r>
              <a:rPr lang="mr-IN" sz="2000" b="1" dirty="0"/>
              <a:t>…</a:t>
            </a:r>
            <a:r>
              <a:rPr lang="en-US" sz="2000" b="1" dirty="0"/>
              <a:t>is that a bad thing?)</a:t>
            </a:r>
          </a:p>
          <a:p>
            <a:pPr lvl="1"/>
            <a:endParaRPr lang="en-US" sz="2400" b="1" dirty="0"/>
          </a:p>
          <a:p>
            <a:pPr eaLnBrk="1" hangingPunct="1"/>
            <a:endParaRPr lang="en-US" sz="2400" b="1" dirty="0"/>
          </a:p>
          <a:p>
            <a:pPr eaLnBrk="1" hangingPunct="1"/>
            <a:endParaRPr lang="en-US" sz="2400" b="1" dirty="0"/>
          </a:p>
        </p:txBody>
      </p:sp>
      <p:sp>
        <p:nvSpPr>
          <p:cNvPr id="32775" name="Text Box 4"/>
          <p:cNvSpPr txBox="1">
            <a:spLocks noChangeArrowheads="1"/>
          </p:cNvSpPr>
          <p:nvPr/>
        </p:nvSpPr>
        <p:spPr bwMode="auto">
          <a:xfrm>
            <a:off x="1313142" y="6455603"/>
            <a:ext cx="6454775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dirty="0">
                <a:latin typeface="Lucida Sans Unicode" pitchFamily="34" charset="0"/>
              </a:rPr>
              <a:t>This guys tricked me into explaining the Set-Based part of DB-processing with some beer-cartons</a:t>
            </a:r>
            <a:r>
              <a:rPr lang="mr-IN" sz="1000" dirty="0">
                <a:latin typeface="Lucida Sans Unicode" pitchFamily="34" charset="0"/>
              </a:rPr>
              <a:t>…</a:t>
            </a:r>
            <a:r>
              <a:rPr lang="en-US" sz="1000" dirty="0">
                <a:latin typeface="Lucida Sans Unicode" pitchFamily="34" charset="0"/>
              </a:rPr>
              <a:t> 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>
                <a:latin typeface="Lucida Sans Unicode" pitchFamily="34" charset="0"/>
              </a:rPr>
              <a:t>Demo this with Beer-cartons?</a:t>
            </a:r>
            <a:r>
              <a:rPr lang="en-US" sz="1000" dirty="0">
                <a:latin typeface="Lucida Sans Unicode" pitchFamily="34" charset="0"/>
              </a:rPr>
              <a:t>..</a:t>
            </a:r>
            <a:endParaRPr lang="en-US" sz="1000" b="0" dirty="0">
              <a:latin typeface="Lucida Sans Unicode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440" y="6381328"/>
            <a:ext cx="5144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D4F20-1C37-194D-952D-82DFFC4DA053}" type="slidenum">
              <a:rPr lang="en-US" sz="1400"/>
              <a:pPr eaLnBrk="1" hangingPunct="1"/>
              <a:t>11</a:t>
            </a:fld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992" y="4129112"/>
            <a:ext cx="2060848" cy="20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8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9" descr="http://www.mathworks.com/matlabcentral/fx_files/24238/1/queue_line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764704"/>
            <a:ext cx="2209800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BAC34E9-6E04-1348-8A9B-8FF3F2879646}" type="slidenum">
              <a:rPr lang="en-US" sz="800"/>
              <a:pPr eaLnBrk="1" hangingPunct="1"/>
              <a:t>12</a:t>
            </a:fld>
            <a:endParaRPr lang="en-US" sz="800"/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124744"/>
            <a:ext cx="8429625" cy="4929188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400" b="1" dirty="0" err="1">
                <a:latin typeface="Arial" charset="0"/>
              </a:rPr>
              <a:t>Cstmr</a:t>
            </a:r>
            <a:r>
              <a:rPr lang="en-US" sz="2400" b="1" dirty="0">
                <a:latin typeface="Arial" charset="0"/>
              </a:rPr>
              <a:t>: we need 18 Hundred Tx/sec</a:t>
            </a:r>
          </a:p>
          <a:p>
            <a:pPr lvl="1">
              <a:lnSpc>
                <a:spcPct val="80000"/>
              </a:lnSpc>
            </a:pPr>
            <a:r>
              <a:rPr lang="en-US" sz="2400" b="1" dirty="0">
                <a:latin typeface="Arial" charset="0"/>
              </a:rPr>
              <a:t>Relatively simple “9 messages”</a:t>
            </a:r>
          </a:p>
          <a:p>
            <a:pPr lvl="1">
              <a:lnSpc>
                <a:spcPct val="80000"/>
              </a:lnSpc>
            </a:pPr>
            <a:r>
              <a:rPr lang="en-US" sz="2400" b="1" dirty="0">
                <a:latin typeface="Arial" charset="0"/>
              </a:rPr>
              <a:t>Sort of a PAYG : </a:t>
            </a:r>
            <a:r>
              <a:rPr lang="en-US" sz="2400" b="1" dirty="0" err="1">
                <a:latin typeface="Arial" charset="0"/>
              </a:rPr>
              <a:t>Qry</a:t>
            </a:r>
            <a:r>
              <a:rPr lang="en-US" sz="2400" b="1" dirty="0">
                <a:latin typeface="Arial" charset="0"/>
              </a:rPr>
              <a:t> / </a:t>
            </a:r>
            <a:r>
              <a:rPr lang="en-US" sz="2400" b="1" dirty="0" err="1">
                <a:latin typeface="Arial" charset="0"/>
              </a:rPr>
              <a:t>Upd</a:t>
            </a:r>
            <a:r>
              <a:rPr lang="en-US" sz="2400" b="1" dirty="0">
                <a:latin typeface="Arial" charset="0"/>
              </a:rPr>
              <a:t> / Log )</a:t>
            </a:r>
          </a:p>
          <a:p>
            <a:pPr lvl="1">
              <a:lnSpc>
                <a:spcPct val="80000"/>
              </a:lnSpc>
            </a:pPr>
            <a:endParaRPr lang="en-US" sz="2400" b="1" dirty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b="1" dirty="0">
                <a:latin typeface="Arial" charset="0"/>
              </a:rPr>
              <a:t>Me: That is +/- do-able.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 err="1">
                <a:latin typeface="Arial" charset="0"/>
              </a:rPr>
              <a:t>Cstmr</a:t>
            </a:r>
            <a:r>
              <a:rPr lang="en-US" sz="2400" b="1" dirty="0">
                <a:latin typeface="Arial" charset="0"/>
              </a:rPr>
              <a:t>: we only got to 17</a:t>
            </a:r>
            <a:r>
              <a:rPr lang="mr-IN" sz="2400" b="1" dirty="0">
                <a:latin typeface="Arial" charset="0"/>
              </a:rPr>
              <a:t>…</a:t>
            </a:r>
            <a:endParaRPr lang="en-US" sz="2400" b="1" dirty="0">
              <a:latin typeface="Arial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400" b="1" dirty="0">
                <a:latin typeface="Arial" charset="0"/>
              </a:rPr>
              <a:t>I’m thinking: Fixable, but nope.</a:t>
            </a:r>
          </a:p>
          <a:p>
            <a:pPr lvl="1" eaLnBrk="1" hangingPunct="1">
              <a:lnSpc>
                <a:spcPct val="80000"/>
              </a:lnSpc>
            </a:pPr>
            <a:endParaRPr lang="en-US" sz="2400" b="1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400" b="1" dirty="0">
                <a:latin typeface="Arial" charset="0"/>
              </a:rPr>
              <a:t>AWR (monitor tool) showed:</a:t>
            </a:r>
          </a:p>
          <a:p>
            <a:pPr lvl="1">
              <a:lnSpc>
                <a:spcPct val="80000"/>
              </a:lnSpc>
            </a:pPr>
            <a:r>
              <a:rPr lang="en-US" sz="2400" b="1" dirty="0">
                <a:latin typeface="Arial" charset="0"/>
              </a:rPr>
              <a:t>300 calls/</a:t>
            </a:r>
            <a:r>
              <a:rPr lang="en-US" sz="2400" b="1" dirty="0" err="1">
                <a:latin typeface="Arial" charset="0"/>
              </a:rPr>
              <a:t>msg</a:t>
            </a:r>
            <a:r>
              <a:rPr lang="mr-IN" sz="2400" b="1" dirty="0">
                <a:latin typeface="Arial" charset="0"/>
              </a:rPr>
              <a:t>…</a:t>
            </a:r>
            <a:r>
              <a:rPr lang="en-US" sz="2400" b="1" dirty="0">
                <a:latin typeface="Arial" charset="0"/>
              </a:rPr>
              <a:t>(lots of double work too)</a:t>
            </a:r>
          </a:p>
          <a:p>
            <a:pPr lvl="1">
              <a:lnSpc>
                <a:spcPct val="80000"/>
              </a:lnSpc>
            </a:pPr>
            <a:r>
              <a:rPr lang="en-US" sz="2400" b="1" dirty="0">
                <a:latin typeface="Arial" charset="0"/>
              </a:rPr>
              <a:t>7 Layers of Java in the app-stack</a:t>
            </a:r>
            <a:r>
              <a:rPr lang="mr-IN" sz="2400" b="1" dirty="0">
                <a:latin typeface="Arial" charset="0"/>
              </a:rPr>
              <a:t>…</a:t>
            </a:r>
            <a:r>
              <a:rPr lang="en-US" sz="2400" b="1" dirty="0">
                <a:latin typeface="Arial" charset="0"/>
              </a:rPr>
              <a:t>?</a:t>
            </a:r>
          </a:p>
          <a:p>
            <a:pPr lvl="1">
              <a:lnSpc>
                <a:spcPct val="80000"/>
              </a:lnSpc>
            </a:pPr>
            <a:endParaRPr lang="en-US" sz="2400" b="1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400" b="1" dirty="0">
                <a:latin typeface="Arial" charset="0"/>
              </a:rPr>
              <a:t>Solution : PL/SQL, Program inside the DB!</a:t>
            </a:r>
          </a:p>
          <a:p>
            <a:pPr lvl="1">
              <a:lnSpc>
                <a:spcPct val="80000"/>
              </a:lnSpc>
            </a:pPr>
            <a:endParaRPr lang="en-US" sz="2400" b="1" dirty="0">
              <a:latin typeface="Arial" charset="0"/>
            </a:endParaRPr>
          </a:p>
        </p:txBody>
      </p:sp>
      <p:sp>
        <p:nvSpPr>
          <p:cNvPr id="7174" name="Text Box 4"/>
          <p:cNvSpPr txBox="1">
            <a:spLocks noChangeArrowheads="1"/>
          </p:cNvSpPr>
          <p:nvPr/>
        </p:nvSpPr>
        <p:spPr bwMode="auto">
          <a:xfrm>
            <a:off x="1259632" y="6451600"/>
            <a:ext cx="7072312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>
                <a:latin typeface="Lucida Sans Unicode" charset="0"/>
              </a:rPr>
              <a:t>1800/sec on 32cpu machine.. 10ms/</a:t>
            </a:r>
            <a:r>
              <a:rPr lang="en-US" sz="1000" b="0" dirty="0" err="1">
                <a:latin typeface="Lucida Sans Unicode" charset="0"/>
              </a:rPr>
              <a:t>tx</a:t>
            </a:r>
            <a:r>
              <a:rPr lang="en-US" sz="1000" b="0" dirty="0">
                <a:latin typeface="Lucida Sans Unicode" charset="0"/>
              </a:rPr>
              <a:t>,  Feasible., roughly 60% of machine  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>
                <a:latin typeface="Lucida Sans Unicode" charset="0"/>
              </a:rPr>
              <a:t>Layers.. Named after the architects</a:t>
            </a:r>
            <a:r>
              <a:rPr lang="mr-IN" sz="1000" b="0" dirty="0">
                <a:latin typeface="Lucida Sans Unicode" charset="0"/>
              </a:rPr>
              <a:t>…</a:t>
            </a:r>
            <a:r>
              <a:rPr lang="en-US" sz="1000" b="0" dirty="0">
                <a:latin typeface="Lucida Sans Unicode" charset="0"/>
              </a:rPr>
              <a:t> 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259632" y="260648"/>
            <a:ext cx="6264696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+mn-lt"/>
              </a:rPr>
              <a:t>We need 1800 </a:t>
            </a:r>
            <a:r>
              <a:rPr lang="en-US" sz="2400" b="1" dirty="0" err="1">
                <a:latin typeface="+mn-lt"/>
              </a:rPr>
              <a:t>tx</a:t>
            </a:r>
            <a:r>
              <a:rPr lang="en-US" sz="2400" b="1" dirty="0">
                <a:latin typeface="+mn-lt"/>
              </a:rPr>
              <a:t>/sec</a:t>
            </a:r>
            <a:r>
              <a:rPr lang="mr-IN" sz="2400" b="1" dirty="0">
                <a:latin typeface="+mn-lt"/>
              </a:rPr>
              <a:t>…</a:t>
            </a:r>
            <a:r>
              <a:rPr lang="en-US" sz="2400" b="1" dirty="0">
                <a:latin typeface="+mn-lt"/>
              </a:rPr>
              <a:t> 			(2/4)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272" y="2492896"/>
            <a:ext cx="2372175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8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1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 descr="http://antidairyfairy.files.wordpress.com/2007/04/stopwat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913" y="3717032"/>
            <a:ext cx="1589087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BAC34E9-6E04-1348-8A9B-8FF3F2879646}" type="slidenum">
              <a:rPr lang="en-US" sz="800"/>
              <a:pPr eaLnBrk="1" hangingPunct="1"/>
              <a:t>13</a:t>
            </a:fld>
            <a:endParaRPr lang="en-US" sz="800"/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124744"/>
            <a:ext cx="8429625" cy="4929188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400" b="1" dirty="0" err="1">
                <a:latin typeface="Arial" charset="0"/>
              </a:rPr>
              <a:t>Cstmr</a:t>
            </a:r>
            <a:r>
              <a:rPr lang="en-US" sz="2400" b="1" dirty="0">
                <a:latin typeface="Arial" charset="0"/>
              </a:rPr>
              <a:t>: Our database has slowed down</a:t>
            </a:r>
            <a:r>
              <a:rPr lang="mr-IN" sz="2400" b="1" dirty="0">
                <a:latin typeface="Arial" charset="0"/>
              </a:rPr>
              <a:t>…</a:t>
            </a:r>
            <a:endParaRPr lang="en-US" sz="2400" b="1" dirty="0">
              <a:latin typeface="Arial" charset="0"/>
            </a:endParaRPr>
          </a:p>
          <a:p>
            <a:pPr lvl="1">
              <a:lnSpc>
                <a:spcPct val="80000"/>
              </a:lnSpc>
            </a:pPr>
            <a:r>
              <a:rPr lang="en-US" sz="2400" b="1" dirty="0">
                <a:latin typeface="Arial" charset="0"/>
              </a:rPr>
              <a:t> Please JFDS</a:t>
            </a:r>
          </a:p>
          <a:p>
            <a:pPr eaLnBrk="1" hangingPunct="1">
              <a:lnSpc>
                <a:spcPct val="80000"/>
              </a:lnSpc>
            </a:pPr>
            <a:endParaRPr lang="en-US" sz="2400" b="1" dirty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b="1" dirty="0">
                <a:latin typeface="Arial" charset="0"/>
              </a:rPr>
              <a:t>Me: How about an AWR (monitor..) ?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 err="1">
                <a:latin typeface="Arial" charset="0"/>
              </a:rPr>
              <a:t>Aiii</a:t>
            </a:r>
            <a:r>
              <a:rPr lang="mr-IN" sz="2400" b="1" dirty="0">
                <a:latin typeface="Arial" charset="0"/>
              </a:rPr>
              <a:t>…</a:t>
            </a:r>
            <a:r>
              <a:rPr lang="en-US" sz="2400" b="1" dirty="0">
                <a:latin typeface="Arial" charset="0"/>
              </a:rPr>
              <a:t> Nested SQL went up to 9 levels deep.</a:t>
            </a:r>
          </a:p>
          <a:p>
            <a:pPr lvl="1">
              <a:lnSpc>
                <a:spcPct val="80000"/>
              </a:lnSpc>
            </a:pPr>
            <a:r>
              <a:rPr lang="en-US" sz="2400" b="1" dirty="0">
                <a:latin typeface="Arial" charset="0"/>
              </a:rPr>
              <a:t>Generic </a:t>
            </a:r>
            <a:r>
              <a:rPr lang="en-US" sz="2400" b="1" dirty="0" err="1">
                <a:latin typeface="Arial" charset="0"/>
              </a:rPr>
              <a:t>datamodel</a:t>
            </a:r>
            <a:r>
              <a:rPr lang="en-US" sz="2400" b="1" dirty="0">
                <a:latin typeface="Arial" charset="0"/>
              </a:rPr>
              <a:t>, Software-generated Queries..</a:t>
            </a:r>
          </a:p>
          <a:p>
            <a:pPr eaLnBrk="1" hangingPunct="1">
              <a:lnSpc>
                <a:spcPct val="80000"/>
              </a:lnSpc>
            </a:pPr>
            <a:endParaRPr lang="en-US" sz="2400" b="1" dirty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b="1" dirty="0">
                <a:latin typeface="Arial" charset="0"/>
              </a:rPr>
              <a:t>Instinctive reaction : </a:t>
            </a:r>
            <a:r>
              <a:rPr lang="en-US" sz="2400" b="1" dirty="0" err="1">
                <a:latin typeface="Arial" charset="0"/>
              </a:rPr>
              <a:t>JFDnt</a:t>
            </a:r>
            <a:r>
              <a:rPr lang="en-US" sz="2400" b="1" dirty="0">
                <a:latin typeface="Arial" charset="0"/>
              </a:rPr>
              <a:t> (</a:t>
            </a:r>
            <a:r>
              <a:rPr lang="en-US" sz="2400" b="1" dirty="0" err="1">
                <a:latin typeface="Arial" charset="0"/>
              </a:rPr>
              <a:t>Dont</a:t>
            </a:r>
            <a:r>
              <a:rPr lang="en-US" sz="2400" b="1" dirty="0">
                <a:latin typeface="Arial" charset="0"/>
              </a:rPr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>
                <a:latin typeface="Arial" charset="0"/>
              </a:rPr>
              <a:t>Diplomatic: Too much work for OLTP</a:t>
            </a:r>
          </a:p>
          <a:p>
            <a:pPr>
              <a:lnSpc>
                <a:spcPct val="80000"/>
              </a:lnSpc>
            </a:pPr>
            <a:r>
              <a:rPr lang="en-US" sz="2400" b="1" dirty="0">
                <a:latin typeface="Arial" charset="0"/>
              </a:rPr>
              <a:t>Next Day.. </a:t>
            </a:r>
          </a:p>
          <a:p>
            <a:pPr lvl="1">
              <a:lnSpc>
                <a:spcPct val="80000"/>
              </a:lnSpc>
            </a:pPr>
            <a:r>
              <a:rPr lang="en-US" sz="2400" b="1" dirty="0">
                <a:latin typeface="Arial" charset="0"/>
              </a:rPr>
              <a:t>“We un-checked some of the options..”</a:t>
            </a:r>
          </a:p>
          <a:p>
            <a:pPr>
              <a:lnSpc>
                <a:spcPct val="80000"/>
              </a:lnSpc>
            </a:pPr>
            <a:endParaRPr lang="en-US" sz="2400" b="1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400" b="1" dirty="0">
                <a:latin typeface="Arial" charset="0"/>
              </a:rPr>
              <a:t>Fixable, because “seen in DB”</a:t>
            </a:r>
          </a:p>
          <a:p>
            <a:pPr lvl="1">
              <a:lnSpc>
                <a:spcPct val="80000"/>
              </a:lnSpc>
            </a:pPr>
            <a:endParaRPr lang="en-US" sz="2400" b="1" dirty="0">
              <a:latin typeface="Arial" charset="0"/>
            </a:endParaRPr>
          </a:p>
          <a:p>
            <a:pPr lvl="1">
              <a:lnSpc>
                <a:spcPct val="80000"/>
              </a:lnSpc>
            </a:pPr>
            <a:endParaRPr lang="en-US" sz="2400" b="1" dirty="0">
              <a:latin typeface="Arial" charset="0"/>
            </a:endParaRPr>
          </a:p>
        </p:txBody>
      </p:sp>
      <p:sp>
        <p:nvSpPr>
          <p:cNvPr id="7174" name="Text Box 4"/>
          <p:cNvSpPr txBox="1">
            <a:spLocks noChangeArrowheads="1"/>
          </p:cNvSpPr>
          <p:nvPr/>
        </p:nvSpPr>
        <p:spPr bwMode="auto">
          <a:xfrm>
            <a:off x="1259632" y="6451600"/>
            <a:ext cx="7072312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>
                <a:latin typeface="Lucida Sans Unicode" charset="0"/>
              </a:rPr>
              <a:t>Some problems can not be solved by the DB.. 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>
                <a:latin typeface="Lucida Sans Unicode" charset="0"/>
              </a:rPr>
              <a:t>But you _can_ find them by looking at the DB.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259632" y="260648"/>
            <a:ext cx="6408712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+mn-lt"/>
              </a:rPr>
              <a:t>COTS: Queries take too long</a:t>
            </a:r>
            <a:r>
              <a:rPr lang="mr-IN" sz="2400" b="1" dirty="0">
                <a:latin typeface="+mn-lt"/>
              </a:rPr>
              <a:t>…</a:t>
            </a:r>
            <a:r>
              <a:rPr lang="en-US" sz="2400" b="1" dirty="0">
                <a:latin typeface="+mn-lt"/>
              </a:rPr>
              <a:t>		(3/4)</a:t>
            </a:r>
          </a:p>
        </p:txBody>
      </p:sp>
    </p:spTree>
    <p:extLst>
      <p:ext uri="{BB962C8B-B14F-4D97-AF65-F5344CB8AC3E}">
        <p14:creationId xmlns:p14="http://schemas.microsoft.com/office/powerpoint/2010/main" val="294900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1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672" y="260648"/>
            <a:ext cx="6264696" cy="5635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>
                <a:latin typeface="+mn-lt"/>
              </a:rPr>
              <a:t>System from Hell 			(4/4)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357313" y="6457950"/>
            <a:ext cx="6958012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dirty="0">
                <a:latin typeface="Lucida Sans Unicode" pitchFamily="34" charset="0"/>
              </a:rPr>
              <a:t>System had moved to </a:t>
            </a:r>
            <a:r>
              <a:rPr lang="en-US" sz="1000" dirty="0" err="1">
                <a:latin typeface="Lucida Sans Unicode" pitchFamily="34" charset="0"/>
              </a:rPr>
              <a:t>Exadata</a:t>
            </a:r>
            <a:r>
              <a:rPr lang="en-US" sz="1000" dirty="0">
                <a:latin typeface="Lucida Sans Unicode" pitchFamily="34" charset="0"/>
              </a:rPr>
              <a:t>, but was “only” 3x faster, and in some cases not at all…</a:t>
            </a:r>
            <a:endParaRPr lang="en-US" sz="1000" b="0" dirty="0">
              <a:latin typeface="Lucida Sans Unicode" pitchFamily="34" charset="0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>
                <a:latin typeface="Lucida Sans Unicode" pitchFamily="34" charset="0"/>
              </a:rPr>
              <a:t>Note: I am part of a “IT </a:t>
            </a:r>
            <a:r>
              <a:rPr lang="en-US" sz="1000" b="0" dirty="0" err="1">
                <a:latin typeface="Lucida Sans Unicode" pitchFamily="34" charset="0"/>
              </a:rPr>
              <a:t>Repsonse</a:t>
            </a:r>
            <a:r>
              <a:rPr lang="en-US" sz="1000" b="0" dirty="0">
                <a:latin typeface="Lucida Sans Unicode" pitchFamily="34" charset="0"/>
              </a:rPr>
              <a:t> Team, we go listen and help…  (5 MS/</a:t>
            </a:r>
            <a:r>
              <a:rPr lang="en-US" sz="1000" b="0" dirty="0" err="1">
                <a:latin typeface="Lucida Sans Unicode" pitchFamily="34" charset="0"/>
              </a:rPr>
              <a:t>sharepoint</a:t>
            </a:r>
            <a:r>
              <a:rPr lang="en-US" sz="1000" b="0" dirty="0">
                <a:latin typeface="Lucida Sans Unicode" pitchFamily="34" charset="0"/>
              </a:rPr>
              <a:t> </a:t>
            </a:r>
            <a:r>
              <a:rPr lang="en-US" sz="1000" b="0" dirty="0" err="1">
                <a:latin typeface="Lucida Sans Unicode" pitchFamily="34" charset="0"/>
              </a:rPr>
              <a:t>ppl</a:t>
            </a:r>
            <a:r>
              <a:rPr lang="en-US" sz="1000" b="0" dirty="0">
                <a:latin typeface="Lucida Sans Unicode" pitchFamily="34" charset="0"/>
              </a:rPr>
              <a:t>, 1 Oracle DBA…)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79512" y="1268760"/>
            <a:ext cx="8320087" cy="480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5738" indent="-185738" algn="l">
              <a:defRPr/>
            </a:pPr>
            <a:r>
              <a:rPr lang="en-US" sz="2400" b="1" kern="0" dirty="0"/>
              <a:t>Data++</a:t>
            </a:r>
            <a:r>
              <a:rPr lang="mr-IN" sz="2400" b="1" kern="0" dirty="0"/>
              <a:t>…</a:t>
            </a:r>
            <a:r>
              <a:rPr lang="en-US" sz="2400" b="1" kern="0" dirty="0"/>
              <a:t>Slow screens, Slow Reports, even Slow MVs</a:t>
            </a:r>
          </a:p>
          <a:p>
            <a:pPr marL="185738" indent="-185738" algn="l">
              <a:defRPr/>
            </a:pPr>
            <a:endParaRPr lang="en-US" sz="2400" b="1" kern="0" dirty="0"/>
          </a:p>
          <a:p>
            <a:pPr marL="185738" indent="-185738" algn="l">
              <a:defRPr/>
            </a:pPr>
            <a:r>
              <a:rPr lang="en-US" sz="2400" b="1" kern="0" dirty="0"/>
              <a:t>KIWI… Moved to </a:t>
            </a:r>
            <a:r>
              <a:rPr lang="en-US" sz="2400" b="1" kern="0" dirty="0" err="1"/>
              <a:t>Exadata</a:t>
            </a:r>
            <a:r>
              <a:rPr lang="en-US" sz="2400" b="1" kern="0" dirty="0"/>
              <a:t>: 	_Only_ +/- 3x Faster…</a:t>
            </a:r>
          </a:p>
          <a:p>
            <a:pPr marL="185738" indent="-185738" algn="l">
              <a:defRPr/>
            </a:pPr>
            <a:endParaRPr lang="en-US" sz="2400" b="1" kern="0" dirty="0"/>
          </a:p>
          <a:p>
            <a:pPr marL="185738" indent="-185738" algn="l">
              <a:defRPr/>
            </a:pPr>
            <a:r>
              <a:rPr lang="en-US" sz="2400" b="1" kern="0" dirty="0"/>
              <a:t>Users, Operations: 		Still Suffer…</a:t>
            </a:r>
          </a:p>
          <a:p>
            <a:pPr marL="185738" indent="-185738" algn="l">
              <a:defRPr/>
            </a:pPr>
            <a:endParaRPr lang="en-US" sz="2400" b="1" kern="0" dirty="0"/>
          </a:p>
          <a:p>
            <a:pPr marL="185738" indent="-185738" algn="l">
              <a:defRPr/>
            </a:pPr>
            <a:r>
              <a:rPr lang="en-US" sz="2400" b="1" kern="0" dirty="0"/>
              <a:t>Management :</a:t>
            </a:r>
          </a:p>
          <a:p>
            <a:pPr marL="185738" indent="-185738" algn="l">
              <a:defRPr/>
            </a:pPr>
            <a:r>
              <a:rPr lang="en-US" sz="2400" b="1" kern="0" dirty="0"/>
              <a:t>	Root Cause Analysis ?</a:t>
            </a:r>
          </a:p>
          <a:p>
            <a:pPr marL="185738" indent="-185738" algn="l">
              <a:defRPr/>
            </a:pPr>
            <a:r>
              <a:rPr lang="en-US" sz="2400" b="1" kern="0" dirty="0"/>
              <a:t>	# cat /</a:t>
            </a:r>
            <a:r>
              <a:rPr lang="en-US" sz="2400" b="1" kern="0" dirty="0" err="1"/>
              <a:t>etc</a:t>
            </a:r>
            <a:r>
              <a:rPr lang="en-US" sz="2400" b="1" kern="0" dirty="0"/>
              <a:t>/RCA </a:t>
            </a:r>
          </a:p>
          <a:p>
            <a:pPr marL="642938" lvl="1" indent="-185738" algn="l">
              <a:defRPr/>
            </a:pPr>
            <a:endParaRPr lang="en-US" sz="2400" b="1" kern="0" dirty="0"/>
          </a:p>
          <a:p>
            <a:pPr marL="185738" indent="-185738">
              <a:defRPr/>
            </a:pPr>
            <a:r>
              <a:rPr lang="en-US" sz="2400" b="1" kern="0" dirty="0"/>
              <a:t>Start by observing … </a:t>
            </a:r>
          </a:p>
        </p:txBody>
      </p:sp>
      <p:sp>
        <p:nvSpPr>
          <p:cNvPr id="5126" name="TextBox 5"/>
          <p:cNvSpPr txBox="1">
            <a:spLocks noChangeArrowheads="1"/>
          </p:cNvSpPr>
          <p:nvPr/>
        </p:nvSpPr>
        <p:spPr bwMode="auto">
          <a:xfrm>
            <a:off x="8028384" y="2789639"/>
            <a:ext cx="8707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600" dirty="0"/>
              <a:t>Image: </a:t>
            </a:r>
          </a:p>
          <a:p>
            <a:pPr>
              <a:buFontTx/>
              <a:buNone/>
            </a:pPr>
            <a:r>
              <a:rPr lang="en-US" sz="1600" dirty="0"/>
              <a:t>beard..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440" y="6381328"/>
            <a:ext cx="5144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D4F20-1C37-194D-952D-82DFFC4DA053}" type="slidenum">
              <a:rPr lang="en-US" sz="1400"/>
              <a:pPr eaLnBrk="1" hangingPunct="1"/>
              <a:t>14</a:t>
            </a:fld>
            <a:endParaRPr lang="en-US" sz="1400" dirty="0"/>
          </a:p>
        </p:txBody>
      </p:sp>
      <p:pic>
        <p:nvPicPr>
          <p:cNvPr id="1026" name="Picture 2" descr="http://www.storagenewsletter.com/wp-content/uploads/2014/07/Oracle-Exadata-Database-Mach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734" y="2454524"/>
            <a:ext cx="2019300" cy="36480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137" y="2564904"/>
            <a:ext cx="5217486" cy="389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260648"/>
            <a:ext cx="5945188" cy="5635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>
                <a:latin typeface="+mn-lt"/>
              </a:rPr>
              <a:t>Investigate…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357313" y="6457950"/>
            <a:ext cx="6958012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dirty="0">
                <a:latin typeface="Lucida Sans Unicode" pitchFamily="34" charset="0"/>
              </a:rPr>
              <a:t>System was only using CPU – green graph from lab128 is  typical “test”, 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dirty="0">
                <a:latin typeface="Lucida Sans Unicode" pitchFamily="34" charset="0"/>
              </a:rPr>
              <a:t>AWR</a:t>
            </a:r>
            <a:r>
              <a:rPr lang="en-US" sz="1000" b="0" dirty="0">
                <a:latin typeface="Lucida Sans Unicode" pitchFamily="34" charset="0"/>
              </a:rPr>
              <a:t> was a 30min </a:t>
            </a:r>
            <a:r>
              <a:rPr lang="en-US" sz="1000" dirty="0">
                <a:latin typeface="Lucida Sans Unicode" pitchFamily="34" charset="0"/>
              </a:rPr>
              <a:t>report </a:t>
            </a:r>
            <a:r>
              <a:rPr lang="en-US" sz="1000" b="0" dirty="0">
                <a:latin typeface="Lucida Sans Unicode" pitchFamily="34" charset="0"/>
              </a:rPr>
              <a:t>– 92% of activity is CPU… “average” only 2 sessions active. </a:t>
            </a:r>
            <a:r>
              <a:rPr lang="en-US" sz="1000" dirty="0">
                <a:latin typeface="Lucida Sans Unicode" pitchFamily="34" charset="0"/>
              </a:rPr>
              <a:t>During test … 16 sess.</a:t>
            </a:r>
            <a:endParaRPr lang="en-US" sz="1000" b="0" dirty="0">
              <a:latin typeface="Lucida Sans Unicode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07142" y="908720"/>
            <a:ext cx="8320087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5738" indent="-185738">
              <a:lnSpc>
                <a:spcPct val="150000"/>
              </a:lnSpc>
              <a:defRPr/>
            </a:pPr>
            <a:r>
              <a:rPr lang="en-US" sz="2400" b="1" kern="0" dirty="0"/>
              <a:t>Start by observing..</a:t>
            </a:r>
          </a:p>
          <a:p>
            <a:pPr marL="185738" indent="-185738">
              <a:lnSpc>
                <a:spcPct val="150000"/>
              </a:lnSpc>
              <a:defRPr/>
            </a:pPr>
            <a:r>
              <a:rPr lang="en-US" sz="2400" b="1" kern="0" dirty="0"/>
              <a:t>	Use OEM (…Lab128, </a:t>
            </a:r>
            <a:r>
              <a:rPr lang="en-US" sz="2400" b="1" kern="0" dirty="0" err="1"/>
              <a:t>sar</a:t>
            </a:r>
            <a:r>
              <a:rPr lang="en-US" sz="2400" b="1" kern="0" dirty="0"/>
              <a:t>, Ash-V)</a:t>
            </a:r>
          </a:p>
          <a:p>
            <a:pPr marL="185738" indent="-185738">
              <a:lnSpc>
                <a:spcPct val="150000"/>
              </a:lnSpc>
              <a:defRPr/>
            </a:pPr>
            <a:r>
              <a:rPr lang="en-US" sz="2400" b="1" kern="0" dirty="0"/>
              <a:t>	Isolate + run Test-cases</a:t>
            </a:r>
          </a:p>
          <a:p>
            <a:pPr marL="185738" indent="-185738">
              <a:lnSpc>
                <a:spcPct val="150000"/>
              </a:lnSpc>
              <a:defRPr/>
            </a:pPr>
            <a:r>
              <a:rPr lang="en-US" sz="2400" b="1" kern="0" dirty="0"/>
              <a:t>	Extract AWR reports </a:t>
            </a:r>
          </a:p>
          <a:p>
            <a:pPr marL="185738" indent="-185738">
              <a:lnSpc>
                <a:spcPct val="150000"/>
              </a:lnSpc>
              <a:defRPr/>
            </a:pPr>
            <a:endParaRPr lang="en-US" sz="2400" b="1" kern="0" dirty="0"/>
          </a:p>
          <a:p>
            <a:pPr marL="185738" indent="-185738">
              <a:lnSpc>
                <a:spcPct val="150000"/>
              </a:lnSpc>
              <a:defRPr/>
            </a:pPr>
            <a:endParaRPr lang="en-US" sz="2400" b="1" kern="0" dirty="0"/>
          </a:p>
        </p:txBody>
      </p:sp>
      <p:sp>
        <p:nvSpPr>
          <p:cNvPr id="5126" name="TextBox 5"/>
          <p:cNvSpPr txBox="1">
            <a:spLocks noChangeArrowheads="1"/>
          </p:cNvSpPr>
          <p:nvPr/>
        </p:nvSpPr>
        <p:spPr bwMode="auto">
          <a:xfrm>
            <a:off x="8028384" y="2789639"/>
            <a:ext cx="8707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600" dirty="0"/>
              <a:t>Image: </a:t>
            </a:r>
          </a:p>
          <a:p>
            <a:pPr>
              <a:buFontTx/>
              <a:buNone/>
            </a:pPr>
            <a:r>
              <a:rPr lang="en-US" sz="1600" dirty="0"/>
              <a:t>beard..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440" y="6381328"/>
            <a:ext cx="5144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D4F20-1C37-194D-952D-82DFFC4DA053}" type="slidenum">
              <a:rPr lang="en-US" sz="1400"/>
              <a:pPr eaLnBrk="1" hangingPunct="1"/>
              <a:t>15</a:t>
            </a:fld>
            <a:endParaRPr lang="en-US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42" y="3226049"/>
            <a:ext cx="7793941" cy="2842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253900" y="3406612"/>
            <a:ext cx="7416823" cy="11822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780" y="896909"/>
            <a:ext cx="3464522" cy="231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37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utoUpdateAnimBg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260648"/>
            <a:ext cx="5945188" cy="5635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>
                <a:latin typeface="+mn-lt"/>
              </a:rPr>
              <a:t>Findings..…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430412" y="6457890"/>
            <a:ext cx="6958012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dirty="0">
                <a:latin typeface="Lucida Sans Unicode" pitchFamily="34" charset="0"/>
              </a:rPr>
              <a:t>System was only using CPU,…  high nr of “executes (10.000, open AWR.…)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dirty="0">
                <a:latin typeface="Lucida Sans Unicode" pitchFamily="34" charset="0"/>
              </a:rPr>
              <a:t>(and relatively low nr of user-calls, no </a:t>
            </a:r>
            <a:r>
              <a:rPr lang="en-US" sz="1000" dirty="0" err="1">
                <a:latin typeface="Lucida Sans Unicode" pitchFamily="34" charset="0"/>
              </a:rPr>
              <a:t>chattyness</a:t>
            </a:r>
            <a:r>
              <a:rPr lang="en-US" sz="1000" dirty="0">
                <a:latin typeface="Lucida Sans Unicode" pitchFamily="34" charset="0"/>
              </a:rPr>
              <a:t>)  =&gt; this indicates lots of PL/SQL activity (we have a start)</a:t>
            </a:r>
            <a:endParaRPr lang="en-US" sz="1000" b="0" dirty="0">
              <a:latin typeface="Lucida Sans Unicode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47368" y="890138"/>
            <a:ext cx="8320087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5738" indent="-185738">
              <a:lnSpc>
                <a:spcPct val="150000"/>
              </a:lnSpc>
              <a:defRPr/>
            </a:pPr>
            <a:r>
              <a:rPr lang="en-US" sz="2400" b="1" kern="0" dirty="0"/>
              <a:t>AWR and Lab128 show:</a:t>
            </a:r>
          </a:p>
          <a:p>
            <a:pPr marL="185738" indent="-185738">
              <a:lnSpc>
                <a:spcPct val="150000"/>
              </a:lnSpc>
              <a:defRPr/>
            </a:pPr>
            <a:r>
              <a:rPr lang="en-US" sz="2400" b="1" kern="0" dirty="0"/>
              <a:t>	CPU only (hence 3x gain from </a:t>
            </a:r>
            <a:r>
              <a:rPr lang="en-US" sz="2400" b="1" kern="0" dirty="0" err="1"/>
              <a:t>Exa</a:t>
            </a:r>
            <a:r>
              <a:rPr lang="en-US" sz="2400" b="1" kern="0" dirty="0"/>
              <a:t>)</a:t>
            </a:r>
          </a:p>
          <a:p>
            <a:pPr marL="185738" indent="-185738">
              <a:lnSpc>
                <a:spcPct val="150000"/>
              </a:lnSpc>
              <a:defRPr/>
            </a:pPr>
            <a:r>
              <a:rPr lang="en-US" sz="2400" b="1" kern="0" dirty="0"/>
              <a:t>	Very high nr of “Executes”</a:t>
            </a:r>
          </a:p>
          <a:p>
            <a:pPr marL="185738" indent="-185738">
              <a:lnSpc>
                <a:spcPct val="150000"/>
              </a:lnSpc>
              <a:defRPr/>
            </a:pPr>
            <a:r>
              <a:rPr lang="en-US" sz="2400" b="1" kern="0" dirty="0"/>
              <a:t>	( and Several SQLs at same-frequency )</a:t>
            </a:r>
          </a:p>
          <a:p>
            <a:pPr marL="185738" indent="-185738">
              <a:lnSpc>
                <a:spcPct val="150000"/>
              </a:lnSpc>
              <a:defRPr/>
            </a:pPr>
            <a:endParaRPr lang="en-US" sz="2400" b="1" kern="0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440" y="6381328"/>
            <a:ext cx="5144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D4F20-1C37-194D-952D-82DFFC4DA053}" type="slidenum">
              <a:rPr lang="en-US" sz="1400"/>
              <a:pPr eaLnBrk="1" hangingPunct="1"/>
              <a:t>16</a:t>
            </a:fld>
            <a:endParaRPr lang="en-US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15" y="3554434"/>
            <a:ext cx="8196568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147369" y="4533930"/>
            <a:ext cx="6008808" cy="11273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cdn0.iconfinder.com/data/icons/common-warnings/512/explosion_crack_rock-5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072" y="890138"/>
            <a:ext cx="2394846" cy="23948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68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utoUpdateAnimBg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260648"/>
            <a:ext cx="5945188" cy="5635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>
                <a:latin typeface="+mn-lt"/>
              </a:rPr>
              <a:t>Findings..… (zoom in)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357313" y="6457950"/>
            <a:ext cx="6958012" cy="2462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dirty="0">
                <a:latin typeface="Lucida Sans Unicode" pitchFamily="34" charset="0"/>
              </a:rPr>
              <a:t>Millions of </a:t>
            </a:r>
            <a:r>
              <a:rPr lang="en-US" sz="1000" dirty="0" err="1">
                <a:latin typeface="Lucida Sans Unicode" pitchFamily="34" charset="0"/>
              </a:rPr>
              <a:t>Excutes</a:t>
            </a:r>
            <a:r>
              <a:rPr lang="en-US" sz="1000" dirty="0">
                <a:latin typeface="Lucida Sans Unicode" pitchFamily="34" charset="0"/>
              </a:rPr>
              <a:t>, all fetching 1 row or less, mostly from a table called “objects” </a:t>
            </a:r>
            <a:r>
              <a:rPr lang="mr-IN" sz="1000" dirty="0">
                <a:latin typeface="Lucida Sans Unicode" pitchFamily="34" charset="0"/>
              </a:rPr>
              <a:t>–</a:t>
            </a:r>
            <a:r>
              <a:rPr lang="en-US" sz="1000" dirty="0">
                <a:latin typeface="Lucida Sans Unicode" pitchFamily="34" charset="0"/>
              </a:rPr>
              <a:t> a View, </a:t>
            </a:r>
            <a:r>
              <a:rPr lang="en-US" sz="1000" dirty="0" err="1">
                <a:latin typeface="Lucida Sans Unicode" pitchFamily="34" charset="0"/>
              </a:rPr>
              <a:t>actualy</a:t>
            </a:r>
            <a:r>
              <a:rPr lang="mr-IN" sz="1000" dirty="0">
                <a:latin typeface="Lucida Sans Unicode" pitchFamily="34" charset="0"/>
              </a:rPr>
              <a:t>…</a:t>
            </a:r>
            <a:endParaRPr lang="en-US" sz="1000" b="0" dirty="0">
              <a:latin typeface="Lucida Sans Unicode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67544" y="890138"/>
            <a:ext cx="7344816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5738" indent="-185738">
              <a:lnSpc>
                <a:spcPct val="150000"/>
              </a:lnSpc>
              <a:defRPr/>
            </a:pPr>
            <a:r>
              <a:rPr lang="en-US" sz="2400" b="1" kern="0" dirty="0"/>
              <a:t>Most executes seem to query same “Objects” </a:t>
            </a:r>
          </a:p>
          <a:p>
            <a:pPr marL="185738" indent="-185738">
              <a:lnSpc>
                <a:spcPct val="150000"/>
              </a:lnSpc>
              <a:defRPr/>
            </a:pPr>
            <a:endParaRPr lang="en-US" sz="2400" b="1" kern="0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440" y="6381328"/>
            <a:ext cx="5144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D4F20-1C37-194D-952D-82DFFC4DA053}" type="slidenum">
              <a:rPr lang="en-US" sz="1400"/>
              <a:pPr eaLnBrk="1" hangingPunct="1"/>
              <a:t>17</a:t>
            </a:fld>
            <a:endParaRPr lang="en-US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79" y="1556792"/>
            <a:ext cx="5678281" cy="476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147368" y="2749222"/>
            <a:ext cx="1400297" cy="23762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907114" y="2901622"/>
            <a:ext cx="1400297" cy="34162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275857" y="1996024"/>
            <a:ext cx="5638508" cy="432189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185738" indent="-185738">
              <a:lnSpc>
                <a:spcPct val="150000"/>
              </a:lnSpc>
              <a:defRPr/>
            </a:pPr>
            <a:r>
              <a:rPr lang="en-US" sz="2200" b="1" kern="0" dirty="0">
                <a:latin typeface="Courier New" panose="02070309020205020404" pitchFamily="49" charset="0"/>
                <a:cs typeface="Courier New" panose="02070309020205020404" pitchFamily="49" charset="0"/>
              </a:rPr>
              <a:t>  STMNT_TEXT</a:t>
            </a:r>
          </a:p>
          <a:p>
            <a:pPr marL="185738" indent="-185738">
              <a:lnSpc>
                <a:spcPct val="150000"/>
              </a:lnSpc>
              <a:defRPr/>
            </a:pPr>
            <a:r>
              <a:rPr lang="en-US" sz="2200" b="1" kern="0" dirty="0">
                <a:latin typeface="Courier New" panose="02070309020205020404" pitchFamily="49" charset="0"/>
                <a:cs typeface="Courier New" panose="02070309020205020404" pitchFamily="49" charset="0"/>
              </a:rPr>
              <a:t>  ------------------------------</a:t>
            </a:r>
          </a:p>
          <a:p>
            <a:pPr marL="185738" indent="-185738">
              <a:lnSpc>
                <a:spcPct val="150000"/>
              </a:lnSpc>
              <a:defRPr/>
            </a:pPr>
            <a:r>
              <a:rPr lang="en-US" sz="2200" b="1" kern="0" dirty="0">
                <a:latin typeface="Courier New" panose="02070309020205020404" pitchFamily="49" charset="0"/>
                <a:cs typeface="Courier New" panose="02070309020205020404" pitchFamily="49" charset="0"/>
              </a:rPr>
              <a:t>  SELECT CLASS_NAME FROM</a:t>
            </a:r>
            <a:r>
              <a:rPr lang="en-US" sz="2200" b="1" kern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OBJECTS</a:t>
            </a:r>
          </a:p>
          <a:p>
            <a:pPr marL="185738" indent="-185738">
              <a:lnSpc>
                <a:spcPct val="150000"/>
              </a:lnSpc>
              <a:defRPr/>
            </a:pPr>
            <a:r>
              <a:rPr lang="en-US" sz="2200" b="1" kern="0" dirty="0">
                <a:latin typeface="Courier New" panose="02070309020205020404" pitchFamily="49" charset="0"/>
                <a:cs typeface="Courier New" panose="02070309020205020404" pitchFamily="49" charset="0"/>
              </a:rPr>
              <a:t>  SELECT CODE FROM</a:t>
            </a:r>
            <a:r>
              <a:rPr lang="en-US" sz="2200" b="1" kern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OBJECTS </a:t>
            </a:r>
            <a:r>
              <a:rPr lang="en-US" sz="2200" b="1" kern="0" dirty="0"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</a:p>
          <a:p>
            <a:pPr marL="185738" indent="-185738">
              <a:lnSpc>
                <a:spcPct val="150000"/>
              </a:lnSpc>
              <a:defRPr/>
            </a:pPr>
            <a:r>
              <a:rPr lang="en-US" sz="2200" b="1" kern="0" dirty="0">
                <a:latin typeface="Courier New" panose="02070309020205020404" pitchFamily="49" charset="0"/>
                <a:cs typeface="Courier New" panose="02070309020205020404" pitchFamily="49" charset="0"/>
              </a:rPr>
              <a:t>  SELECT OBJECT_ID FROM </a:t>
            </a:r>
            <a:r>
              <a:rPr lang="en-US" sz="2200" b="1" kern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OBJECTS</a:t>
            </a:r>
          </a:p>
          <a:p>
            <a:pPr marL="185738" indent="-185738">
              <a:lnSpc>
                <a:spcPct val="150000"/>
              </a:lnSpc>
              <a:defRPr/>
            </a:pPr>
            <a:r>
              <a:rPr lang="en-US" sz="2200" b="1" kern="0" dirty="0">
                <a:latin typeface="Courier New" panose="02070309020205020404" pitchFamily="49" charset="0"/>
                <a:cs typeface="Courier New" panose="02070309020205020404" pitchFamily="49" charset="0"/>
              </a:rPr>
              <a:t>  SELECT START_DATE FROM</a:t>
            </a:r>
            <a:r>
              <a:rPr lang="en-US" sz="2200" b="1" kern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OBJECTS</a:t>
            </a:r>
          </a:p>
          <a:p>
            <a:pPr marL="185738" indent="-185738">
              <a:lnSpc>
                <a:spcPct val="150000"/>
              </a:lnSpc>
              <a:defRPr/>
            </a:pPr>
            <a:r>
              <a:rPr lang="en-US" sz="2200" b="1" kern="0" dirty="0">
                <a:latin typeface="Courier New" panose="02070309020205020404" pitchFamily="49" charset="0"/>
                <a:cs typeface="Courier New" panose="02070309020205020404" pitchFamily="49" charset="0"/>
              </a:rPr>
              <a:t>  SELECT 1 FROM </a:t>
            </a:r>
            <a:r>
              <a:rPr lang="en-US" sz="2200" b="1" kern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OBJECTS</a:t>
            </a:r>
            <a:r>
              <a:rPr lang="en-US" sz="2200" b="1" kern="0" dirty="0">
                <a:latin typeface="Courier New" panose="02070309020205020404" pitchFamily="49" charset="0"/>
                <a:cs typeface="Courier New" panose="02070309020205020404" pitchFamily="49" charset="0"/>
              </a:rPr>
              <a:t> O WHERE</a:t>
            </a:r>
          </a:p>
          <a:p>
            <a:pPr marL="185738" indent="-185738">
              <a:lnSpc>
                <a:spcPct val="150000"/>
              </a:lnSpc>
              <a:defRPr/>
            </a:pPr>
            <a:r>
              <a:rPr lang="en-US" sz="2200" b="1" kern="0" dirty="0">
                <a:latin typeface="Courier New" panose="02070309020205020404" pitchFamily="49" charset="0"/>
                <a:cs typeface="Courier New" panose="02070309020205020404" pitchFamily="49" charset="0"/>
              </a:rPr>
              <a:t>  SELECT CLASS_NAME FROM </a:t>
            </a:r>
            <a:r>
              <a:rPr lang="en-US" sz="2200" b="1" kern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OBJECTS</a:t>
            </a:r>
          </a:p>
        </p:txBody>
      </p:sp>
    </p:spTree>
    <p:extLst>
      <p:ext uri="{BB962C8B-B14F-4D97-AF65-F5344CB8AC3E}">
        <p14:creationId xmlns:p14="http://schemas.microsoft.com/office/powerpoint/2010/main" val="354788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/>
      <p:bldP spid="8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reviews.123rf.com/images/ollikainen/ollikainen1501/ollikainen150100005/35199628-two-traditional-Russian-matryoshka-dolls-on-white-background-Stock-Ph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233166"/>
            <a:ext cx="3693226" cy="24460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60648"/>
            <a:ext cx="612775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>
                <a:latin typeface="+mn-lt"/>
              </a:rPr>
              <a:t>Views -&gt; Functions -&gt; View -&gt; </a:t>
            </a:r>
            <a:r>
              <a:rPr lang="en-US" sz="2400" b="1" dirty="0" err="1">
                <a:latin typeface="+mn-lt"/>
              </a:rPr>
              <a:t>Tbls</a:t>
            </a:r>
            <a:r>
              <a:rPr lang="en-US" sz="2400" b="1" dirty="0">
                <a:latin typeface="+mn-lt"/>
              </a:rPr>
              <a:t>	./.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980728"/>
            <a:ext cx="8496944" cy="5112568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400" b="1" dirty="0"/>
              <a:t>Top to bottom first… </a:t>
            </a:r>
          </a:p>
          <a:p>
            <a:pPr eaLnBrk="1" hangingPunct="1"/>
            <a:endParaRPr lang="en-US" sz="2400" b="1" dirty="0"/>
          </a:p>
          <a:p>
            <a:pPr eaLnBrk="1" hangingPunct="1"/>
            <a:r>
              <a:rPr lang="en-US" sz="2400" b="1" dirty="0"/>
              <a:t>“Rich” application, uses Views to define “things”</a:t>
            </a:r>
          </a:p>
          <a:p>
            <a:pPr lvl="1"/>
            <a:r>
              <a:rPr lang="en-US" sz="2000" b="1" dirty="0"/>
              <a:t>“generated code”, including INSTEAD-OF triggers</a:t>
            </a:r>
          </a:p>
          <a:p>
            <a:pPr eaLnBrk="1" hangingPunct="1"/>
            <a:endParaRPr lang="en-US" sz="2400" b="1" dirty="0"/>
          </a:p>
          <a:p>
            <a:pPr eaLnBrk="1" hangingPunct="1"/>
            <a:r>
              <a:rPr lang="en-US" sz="2400" b="1" dirty="0"/>
              <a:t>The Views use Functions (mostly in </a:t>
            </a:r>
            <a:r>
              <a:rPr lang="en-US" sz="2400" b="1" dirty="0" err="1"/>
              <a:t>Pckgs</a:t>
            </a:r>
            <a:r>
              <a:rPr lang="en-US" sz="2400" b="1" dirty="0"/>
              <a:t>)… </a:t>
            </a:r>
          </a:p>
          <a:p>
            <a:pPr lvl="1"/>
            <a:r>
              <a:rPr lang="en-US" sz="2000" b="1" dirty="0"/>
              <a:t>both in Select and in Where (and in joins)</a:t>
            </a:r>
          </a:p>
          <a:p>
            <a:pPr lvl="1"/>
            <a:r>
              <a:rPr lang="en-US" sz="2000" b="1" dirty="0" err="1"/>
              <a:t>Get_name_of_mything</a:t>
            </a:r>
            <a:r>
              <a:rPr lang="en-US" sz="2000" b="1" dirty="0"/>
              <a:t> ( </a:t>
            </a:r>
            <a:r>
              <a:rPr lang="en-US" sz="2000" b="1" dirty="0" err="1"/>
              <a:t>thing_id</a:t>
            </a:r>
            <a:r>
              <a:rPr lang="en-US" sz="2000" b="1" dirty="0"/>
              <a:t>) returns varchar2…</a:t>
            </a:r>
          </a:p>
          <a:p>
            <a:pPr eaLnBrk="1" hangingPunct="1"/>
            <a:endParaRPr lang="en-US" sz="2400" b="1" dirty="0"/>
          </a:p>
          <a:p>
            <a:pPr eaLnBrk="1" hangingPunct="1"/>
            <a:r>
              <a:rPr lang="en-US" sz="2400" b="1" dirty="0"/>
              <a:t>Functions query “Objects” </a:t>
            </a:r>
          </a:p>
          <a:p>
            <a:pPr lvl="1"/>
            <a:r>
              <a:rPr lang="en-US" sz="2000" b="1" dirty="0"/>
              <a:t>Objects is a view… (of 136 tables)</a:t>
            </a:r>
          </a:p>
          <a:p>
            <a:pPr lvl="1"/>
            <a:endParaRPr lang="en-US" sz="2000" b="1" dirty="0"/>
          </a:p>
          <a:p>
            <a:pPr eaLnBrk="1" hangingPunct="1"/>
            <a:r>
              <a:rPr lang="en-US" sz="2400" b="1" dirty="0"/>
              <a:t>Let me try explain…</a:t>
            </a:r>
          </a:p>
        </p:txBody>
      </p:sp>
      <p:sp>
        <p:nvSpPr>
          <p:cNvPr id="32775" name="Text Box 4"/>
          <p:cNvSpPr txBox="1">
            <a:spLocks noChangeArrowheads="1"/>
          </p:cNvSpPr>
          <p:nvPr/>
        </p:nvSpPr>
        <p:spPr bwMode="auto">
          <a:xfrm>
            <a:off x="1313142" y="6455603"/>
            <a:ext cx="6454775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>
                <a:latin typeface="Lucida Sans Unicode" pitchFamily="34" charset="0"/>
              </a:rPr>
              <a:t>Show that the object-view created with best of intentions… Generic model,  very Flexible, very </a:t>
            </a:r>
            <a:r>
              <a:rPr lang="en-US" sz="1000" dirty="0">
                <a:latin typeface="Lucida Sans Unicode" pitchFamily="34" charset="0"/>
              </a:rPr>
              <a:t>“Rich”</a:t>
            </a:r>
            <a:br>
              <a:rPr lang="en-US" sz="1000" dirty="0">
                <a:latin typeface="Lucida Sans Unicode" pitchFamily="34" charset="0"/>
              </a:rPr>
            </a:br>
            <a:r>
              <a:rPr lang="en-US" sz="1000" dirty="0">
                <a:latin typeface="Lucida Sans Unicode" pitchFamily="34" charset="0"/>
              </a:rPr>
              <a:t> in functionality. </a:t>
            </a:r>
            <a:r>
              <a:rPr lang="en-US" sz="1000" b="0" dirty="0">
                <a:latin typeface="Lucida Sans Unicode" pitchFamily="34" charset="0"/>
              </a:rPr>
              <a:t> This application is “deployed” differently per client, per instance. 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440" y="6381328"/>
            <a:ext cx="5144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D4F20-1C37-194D-952D-82DFFC4DA053}" type="slidenum">
              <a:rPr lang="en-US" sz="1400"/>
              <a:pPr eaLnBrk="1" hangingPunct="1"/>
              <a:t>18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1733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60648"/>
            <a:ext cx="612775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>
                <a:latin typeface="+mn-lt"/>
              </a:rPr>
              <a:t>Many layers between User and Data.	</a:t>
            </a:r>
          </a:p>
        </p:txBody>
      </p:sp>
      <p:sp>
        <p:nvSpPr>
          <p:cNvPr id="32775" name="Text Box 4"/>
          <p:cNvSpPr txBox="1">
            <a:spLocks noChangeArrowheads="1"/>
          </p:cNvSpPr>
          <p:nvPr/>
        </p:nvSpPr>
        <p:spPr bwMode="auto">
          <a:xfrm>
            <a:off x="1313142" y="6455603"/>
            <a:ext cx="6454775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>
                <a:latin typeface="Lucida Sans Unicode" pitchFamily="34" charset="0"/>
              </a:rPr>
              <a:t>Show that the object-view created with best of intentions… Generic model,  very Flexible, very </a:t>
            </a:r>
            <a:r>
              <a:rPr lang="en-US" sz="1000" dirty="0">
                <a:latin typeface="Lucida Sans Unicode" pitchFamily="34" charset="0"/>
              </a:rPr>
              <a:t>“Rich”</a:t>
            </a:r>
            <a:br>
              <a:rPr lang="en-US" sz="1000" dirty="0">
                <a:latin typeface="Lucida Sans Unicode" pitchFamily="34" charset="0"/>
              </a:rPr>
            </a:br>
            <a:r>
              <a:rPr lang="en-US" sz="1000" dirty="0">
                <a:latin typeface="Lucida Sans Unicode" pitchFamily="34" charset="0"/>
              </a:rPr>
              <a:t> in functionality. </a:t>
            </a:r>
            <a:r>
              <a:rPr lang="en-US" sz="1000" b="0" dirty="0">
                <a:latin typeface="Lucida Sans Unicode" pitchFamily="34" charset="0"/>
              </a:rPr>
              <a:t> This application is “deployed” differently per client, per instance. 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440" y="6381328"/>
            <a:ext cx="5144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D4F20-1C37-194D-952D-82DFFC4DA053}" type="slidenum">
              <a:rPr lang="en-US" sz="1400"/>
              <a:pPr eaLnBrk="1" hangingPunct="1"/>
              <a:t>19</a:t>
            </a:fld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683569" y="5070480"/>
            <a:ext cx="40798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Objects-view, </a:t>
            </a:r>
          </a:p>
          <a:p>
            <a:endParaRPr lang="en-US" sz="2000" b="1" dirty="0"/>
          </a:p>
          <a:p>
            <a:r>
              <a:rPr lang="en-US" sz="2000" b="1" dirty="0"/>
              <a:t>We found…  136 small Tables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307682" y="5378257"/>
            <a:ext cx="2403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2000 other Tables</a:t>
            </a:r>
          </a:p>
          <a:p>
            <a:r>
              <a:rPr lang="en-US" sz="2000" b="1" dirty="0"/>
              <a:t>(only a few in use)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815815" y="4404213"/>
            <a:ext cx="4225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6000 views, some direct to tables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842281" y="3684686"/>
            <a:ext cx="5396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4200 packages (18 depend on “objects”)</a:t>
            </a:r>
          </a:p>
          <a:p>
            <a:r>
              <a:rPr lang="en-US" sz="2000" b="1" dirty="0" err="1"/>
              <a:t>Pckgs</a:t>
            </a:r>
            <a:r>
              <a:rPr lang="en-US" sz="2000" b="1" dirty="0"/>
              <a:t>  provide  functions…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843808" y="2632309"/>
            <a:ext cx="5825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View-layer: “functions” to show columns,</a:t>
            </a:r>
          </a:p>
          <a:p>
            <a:r>
              <a:rPr lang="en-US" sz="2000" b="1" dirty="0"/>
              <a:t>With “instead of“  triggers on INS / UPD / DEL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884173" y="1339423"/>
            <a:ext cx="2919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Screens use the views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96534" y="1328129"/>
            <a:ext cx="2890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Reports use the views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27584" y="1998755"/>
            <a:ext cx="2262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Mviews</a:t>
            </a:r>
            <a:r>
              <a:rPr lang="en-US" sz="2000" b="1" dirty="0"/>
              <a:t> to help…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67544" y="4875015"/>
            <a:ext cx="4248472" cy="1279126"/>
            <a:chOff x="467544" y="4875015"/>
            <a:chExt cx="4248472" cy="1279126"/>
          </a:xfrm>
        </p:grpSpPr>
        <p:sp>
          <p:nvSpPr>
            <p:cNvPr id="14" name="Isosceles Triangle 13"/>
            <p:cNvSpPr/>
            <p:nvPr/>
          </p:nvSpPr>
          <p:spPr>
            <a:xfrm>
              <a:off x="1152459" y="5149323"/>
              <a:ext cx="2692272" cy="428565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5663638"/>
              <a:ext cx="463519" cy="49050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4535" y="5663638"/>
              <a:ext cx="463519" cy="49050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526" y="5663638"/>
              <a:ext cx="463519" cy="49050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517" y="5663638"/>
              <a:ext cx="463519" cy="49050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508" y="5663638"/>
              <a:ext cx="463519" cy="49050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97" y="5648208"/>
              <a:ext cx="463519" cy="49050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228" y="4875015"/>
              <a:ext cx="794723" cy="457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5678249" y="4694368"/>
            <a:ext cx="2952329" cy="1629592"/>
            <a:chOff x="5678249" y="4694368"/>
            <a:chExt cx="2952329" cy="1629592"/>
          </a:xfrm>
        </p:grpSpPr>
        <p:pic>
          <p:nvPicPr>
            <p:cNvPr id="23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8249" y="5327010"/>
              <a:ext cx="942105" cy="99695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5315" y="5080599"/>
              <a:ext cx="1174960" cy="124336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0635" y="4694368"/>
              <a:ext cx="1539943" cy="162959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5976503" y="3986652"/>
            <a:ext cx="1818040" cy="707440"/>
            <a:chOff x="5976503" y="3986652"/>
            <a:chExt cx="1818040" cy="707440"/>
          </a:xfrm>
        </p:grpSpPr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6503" y="4129296"/>
              <a:ext cx="971174" cy="564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3369" y="3986652"/>
              <a:ext cx="971174" cy="564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1827229" y="3287309"/>
            <a:ext cx="4198626" cy="959914"/>
            <a:chOff x="1827229" y="3287309"/>
            <a:chExt cx="4198626" cy="959914"/>
          </a:xfrm>
        </p:grpSpPr>
        <p:pic>
          <p:nvPicPr>
            <p:cNvPr id="30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7229" y="3547880"/>
              <a:ext cx="1936351" cy="699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9747" y="3404732"/>
              <a:ext cx="1936351" cy="699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9504" y="3287309"/>
              <a:ext cx="1936351" cy="699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" name="Group 32"/>
          <p:cNvGrpSpPr/>
          <p:nvPr/>
        </p:nvGrpSpPr>
        <p:grpSpPr>
          <a:xfrm>
            <a:off x="333527" y="1340768"/>
            <a:ext cx="2513089" cy="451651"/>
            <a:chOff x="333527" y="1340768"/>
            <a:chExt cx="2513089" cy="451651"/>
          </a:xfrm>
        </p:grpSpPr>
        <p:pic>
          <p:nvPicPr>
            <p:cNvPr id="34" name="Picture 9" descr="https://cdn0.iconfinder.com/data/icons/simple-seo-and-internet-icons/512/analytics-512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527" y="1340768"/>
              <a:ext cx="968175" cy="45165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9" descr="https://cdn0.iconfinder.com/data/icons/simple-seo-and-internet-icons/512/analytics-512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6365" y="1340768"/>
              <a:ext cx="968175" cy="45165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9" descr="https://cdn0.iconfinder.com/data/icons/simple-seo-and-internet-icons/512/analytics-512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441" y="1340768"/>
              <a:ext cx="968175" cy="45165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/>
          <p:cNvGrpSpPr/>
          <p:nvPr/>
        </p:nvGrpSpPr>
        <p:grpSpPr>
          <a:xfrm>
            <a:off x="1473565" y="1842185"/>
            <a:ext cx="1161950" cy="1078698"/>
            <a:chOff x="1209276" y="2028960"/>
            <a:chExt cx="1161950" cy="1078698"/>
          </a:xfrm>
        </p:grpSpPr>
        <p:pic>
          <p:nvPicPr>
            <p:cNvPr id="38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276" y="2028960"/>
              <a:ext cx="829067" cy="877331"/>
            </a:xfrm>
            <a:prstGeom prst="rect">
              <a:avLst/>
            </a:prstGeom>
            <a:noFill/>
          </p:spPr>
        </p:pic>
        <p:pic>
          <p:nvPicPr>
            <p:cNvPr id="39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2159" y="2230327"/>
              <a:ext cx="829067" cy="877331"/>
            </a:xfrm>
            <a:prstGeom prst="rect">
              <a:avLst/>
            </a:prstGeom>
            <a:noFill/>
          </p:spPr>
        </p:pic>
      </p:grpSp>
      <p:grpSp>
        <p:nvGrpSpPr>
          <p:cNvPr id="40" name="Group 39"/>
          <p:cNvGrpSpPr/>
          <p:nvPr/>
        </p:nvGrpSpPr>
        <p:grpSpPr>
          <a:xfrm>
            <a:off x="2962686" y="2407817"/>
            <a:ext cx="4918087" cy="867322"/>
            <a:chOff x="2962686" y="2407817"/>
            <a:chExt cx="4918087" cy="867322"/>
          </a:xfrm>
        </p:grpSpPr>
        <p:pic>
          <p:nvPicPr>
            <p:cNvPr id="4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686" y="2422740"/>
              <a:ext cx="691989" cy="402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3510" y="2431093"/>
              <a:ext cx="691989" cy="402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2850" y="2422740"/>
              <a:ext cx="691989" cy="402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8031" y="2413807"/>
              <a:ext cx="691989" cy="402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11" descr="http://icons.iconarchive.com/icons/icons8/ios7/512/Gaming-Triggering-ic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2403" y="2855698"/>
              <a:ext cx="419441" cy="41944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11" descr="http://icons.iconarchive.com/icons/icons8/ios7/512/Gaming-Triggering-ic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4025" y="2825173"/>
              <a:ext cx="419441" cy="41944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11" descr="http://icons.iconarchive.com/icons/icons8/ios7/512/Gaming-Triggering-ic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177" y="2833526"/>
              <a:ext cx="419441" cy="41944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1" descr="http://icons.iconarchive.com/icons/icons8/ios7/512/Gaming-Triggering-ic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0748" y="2835270"/>
              <a:ext cx="419441" cy="41944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0157" y="2416750"/>
              <a:ext cx="691989" cy="402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5338" y="2407817"/>
              <a:ext cx="691989" cy="402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11" descr="http://icons.iconarchive.com/icons/icons8/ios7/512/Gaming-Triggering-ic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1332" y="2819183"/>
              <a:ext cx="419441" cy="41944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11" descr="http://icons.iconarchive.com/icons/icons8/ios7/512/Gaming-Triggering-ic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7484" y="2827536"/>
              <a:ext cx="419441" cy="41944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0" name="Group 59"/>
          <p:cNvGrpSpPr/>
          <p:nvPr/>
        </p:nvGrpSpPr>
        <p:grpSpPr>
          <a:xfrm>
            <a:off x="4766227" y="1349791"/>
            <a:ext cx="3712768" cy="492394"/>
            <a:chOff x="4766227" y="1349791"/>
            <a:chExt cx="3712768" cy="492394"/>
          </a:xfrm>
        </p:grpSpPr>
        <p:pic>
          <p:nvPicPr>
            <p:cNvPr id="61" name="Picture 7" descr="http://images.macworld.com/images/opinion/graphics/138398-happymac_original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2888" y="1349791"/>
              <a:ext cx="896107" cy="49239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7" descr="http://images.macworld.com/images/opinion/graphics/138398-happymac_original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0354" y="1349791"/>
              <a:ext cx="896107" cy="49239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7" descr="http://images.macworld.com/images/opinion/graphics/138398-happymac_original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7819" y="1349791"/>
              <a:ext cx="896107" cy="49239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7" descr="http://images.macworld.com/images/opinion/graphics/138398-happymac_original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6227" y="1349791"/>
              <a:ext cx="896107" cy="49239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0896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3" grpId="0"/>
      <p:bldP spid="43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Shape 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8575" y="-59597"/>
            <a:ext cx="2800199" cy="172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Shape 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380" y="367836"/>
            <a:ext cx="734274" cy="979032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Shape 74"/>
          <p:cNvSpPr txBox="1"/>
          <p:nvPr/>
        </p:nvSpPr>
        <p:spPr>
          <a:xfrm>
            <a:off x="323528" y="1628800"/>
            <a:ext cx="6853500" cy="34563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600" b="1" dirty="0"/>
              <a:t>Smart DB </a:t>
            </a:r>
            <a:r>
              <a:rPr lang="mr-IN" sz="3600" b="1" dirty="0"/>
              <a:t>–</a:t>
            </a:r>
            <a:r>
              <a:rPr lang="en-US" sz="3600" b="1" dirty="0"/>
              <a:t> Thick DB</a:t>
            </a:r>
            <a:r>
              <a:rPr lang="mr-IN" sz="3600" b="1" dirty="0"/>
              <a:t>…</a:t>
            </a:r>
            <a:endParaRPr lang="en-US" sz="3600" b="1" dirty="0"/>
          </a:p>
          <a:p>
            <a:pPr lvl="0" algn="ctr" rtl="0">
              <a:spcBef>
                <a:spcPts val="0"/>
              </a:spcBef>
              <a:buNone/>
            </a:pPr>
            <a:endParaRPr lang="en-US" sz="3600" b="1" dirty="0"/>
          </a:p>
          <a:p>
            <a:pPr lvl="0" algn="ctr" rtl="0">
              <a:spcBef>
                <a:spcPts val="0"/>
              </a:spcBef>
              <a:buNone/>
            </a:pPr>
            <a:r>
              <a:rPr lang="en-US" sz="3600" b="1" dirty="0"/>
              <a:t>Bring Code to Data</a:t>
            </a:r>
            <a:endParaRPr lang="ru" sz="3600" b="1" dirty="0"/>
          </a:p>
          <a:p>
            <a:pPr lvl="0" algn="ctr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B7B7B7"/>
                </a:solidFill>
              </a:rPr>
              <a:t>A DB-centered architecture.</a:t>
            </a:r>
          </a:p>
          <a:p>
            <a:pPr lvl="0" algn="ctr">
              <a:spcBef>
                <a:spcPts val="0"/>
              </a:spcBef>
              <a:buNone/>
            </a:pPr>
            <a:endParaRPr lang="en-US" b="1" dirty="0">
              <a:solidFill>
                <a:srgbClr val="B7B7B7"/>
              </a:solidFill>
            </a:endParaRPr>
          </a:p>
          <a:p>
            <a:pPr lvl="0" algn="ctr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FF0000"/>
                </a:solidFill>
              </a:rPr>
              <a:t>#</a:t>
            </a:r>
            <a:r>
              <a:rPr lang="en-US" sz="2400" b="1" dirty="0" err="1">
                <a:solidFill>
                  <a:srgbClr val="FF0000"/>
                </a:solidFill>
              </a:rPr>
              <a:t>BringCodeToData</a:t>
            </a:r>
            <a:endParaRPr lang="ru" sz="2400" b="1" dirty="0">
              <a:solidFill>
                <a:srgbClr val="FF0000"/>
              </a:solidFill>
            </a:endParaRPr>
          </a:p>
        </p:txBody>
      </p:sp>
      <p:sp>
        <p:nvSpPr>
          <p:cNvPr id="76" name="Shape 76"/>
          <p:cNvSpPr txBox="1"/>
          <p:nvPr/>
        </p:nvSpPr>
        <p:spPr>
          <a:xfrm>
            <a:off x="1213786" y="376681"/>
            <a:ext cx="3634500" cy="97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 dirty="0"/>
              <a:t>Piet de Visser</a:t>
            </a:r>
          </a:p>
          <a:p>
            <a:pPr lvl="0">
              <a:spcBef>
                <a:spcPts val="0"/>
              </a:spcBef>
              <a:buNone/>
            </a:pPr>
            <a:r>
              <a:rPr lang="en-US" sz="1700" b="1" dirty="0"/>
              <a:t>PDVBV</a:t>
            </a:r>
            <a:endParaRPr lang="ru" sz="1700" b="1" dirty="0"/>
          </a:p>
        </p:txBody>
      </p:sp>
      <p:pic>
        <p:nvPicPr>
          <p:cNvPr id="3" name="Picture 2" descr="pdv_profile_linkedi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00375" cy="1268761"/>
          </a:xfrm>
          <a:prstGeom prst="rect">
            <a:avLst/>
          </a:prstGeom>
        </p:spPr>
      </p:pic>
      <p:sp>
        <p:nvSpPr>
          <p:cNvPr id="9" name="Shape 76"/>
          <p:cNvSpPr txBox="1"/>
          <p:nvPr/>
        </p:nvSpPr>
        <p:spPr>
          <a:xfrm>
            <a:off x="1566417" y="5093689"/>
            <a:ext cx="4335740" cy="97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000" b="1" dirty="0"/>
              <a:t>PDVBV </a:t>
            </a:r>
            <a:r>
              <a:rPr lang="mr-IN" sz="2000" b="1" dirty="0"/>
              <a:t>–</a:t>
            </a:r>
            <a:r>
              <a:rPr lang="en-US" sz="2000" b="1" dirty="0"/>
              <a:t> The Simple (oracle) DBA</a:t>
            </a:r>
            <a:endParaRPr lang="ru" sz="2000" b="1" dirty="0"/>
          </a:p>
        </p:txBody>
      </p:sp>
      <p:pic>
        <p:nvPicPr>
          <p:cNvPr id="8" name="Picture 7" descr="C:\Documents and Settings\PVISSER\My Documents\My Pictures\Aceofspades-1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3538" y="3071813"/>
            <a:ext cx="2297112" cy="309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7" descr="http://brotherpeacemaker.files.wordpress.com/2007/06/boogeyma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6563" y="3090863"/>
            <a:ext cx="2176462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Screen Shot 2014-10-14 at 19.52.4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387597"/>
            <a:ext cx="2555776" cy="3750323"/>
          </a:xfrm>
          <a:prstGeom prst="rect">
            <a:avLst/>
          </a:prstGeom>
        </p:spPr>
      </p:pic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1331913" y="6451600"/>
            <a:ext cx="6048375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>
                <a:latin typeface="Lucida Sans Unicode" pitchFamily="34" charset="0"/>
              </a:rPr>
              <a:t>Favorite Quotes: “The Limitation shows the master” (Goethe),   “Simplicity is not a luxury, it is a necessity. Unfortunately, “Complex’ solutions sell better.  (EW </a:t>
            </a:r>
            <a:r>
              <a:rPr lang="en-US" sz="1000" b="0" dirty="0" err="1">
                <a:latin typeface="Lucida Sans Unicode" pitchFamily="34" charset="0"/>
              </a:rPr>
              <a:t>Dijkstra</a:t>
            </a:r>
            <a:r>
              <a:rPr lang="en-US" sz="1000" b="0" dirty="0">
                <a:latin typeface="Lucida Sans Unicode" pitchFamily="34" charset="0"/>
              </a:rPr>
              <a:t>).</a:t>
            </a:r>
          </a:p>
        </p:txBody>
      </p:sp>
      <p:pic>
        <p:nvPicPr>
          <p:cNvPr id="13" name="Picture 12" descr="A motorcycle parked on the side of a train&#10;&#10;Description automatically generated">
            <a:extLst>
              <a:ext uri="{FF2B5EF4-FFF2-40B4-BE49-F238E27FC236}">
                <a16:creationId xmlns:a16="http://schemas.microsoft.com/office/drawing/2014/main" id="{03726781-C923-BD04-E7D3-20FD7013FD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009" y="3429001"/>
            <a:ext cx="3662629" cy="2746972"/>
          </a:xfrm>
          <a:prstGeom prst="rect">
            <a:avLst/>
          </a:prstGeom>
        </p:spPr>
      </p:pic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A6B9D0BD-28D8-D5ED-7C8F-CAE63CCA85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553" y="0"/>
            <a:ext cx="3039448" cy="166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29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60648"/>
            <a:ext cx="6408712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>
                <a:latin typeface="+mn-lt"/>
              </a:rPr>
              <a:t>Root Cause (we think): Views + </a:t>
            </a:r>
            <a:r>
              <a:rPr lang="en-US" sz="2400" b="1" dirty="0" err="1">
                <a:latin typeface="+mn-lt"/>
              </a:rPr>
              <a:t>pkgs</a:t>
            </a:r>
            <a:endParaRPr lang="en-US" sz="2400" b="1" dirty="0">
              <a:latin typeface="+mn-lt"/>
            </a:endParaRP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0828" y="1196752"/>
            <a:ext cx="8496944" cy="4773140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Create View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RichView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as ( </a:t>
            </a:r>
          </a:p>
          <a:p>
            <a:pPr marL="0" indent="0" eaLnBrk="1" hangingPunct="1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Select </a:t>
            </a:r>
          </a:p>
          <a:p>
            <a:pPr marL="457200" lvl="1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pkg.get_attrib_f1 (id) as atrrib1</a:t>
            </a:r>
          </a:p>
          <a:p>
            <a:pPr marL="457200" lvl="1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Pkg.get_attrib_f2 (id) as attrib2</a:t>
            </a:r>
          </a:p>
          <a:p>
            <a:pPr marL="457200" lvl="1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.. Etc..</a:t>
            </a:r>
          </a:p>
          <a:p>
            <a:pPr marL="0" indent="0" eaLnBrk="1" hangingPunct="1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SomeTable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[,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MoreTables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] </a:t>
            </a:r>
          </a:p>
          <a:p>
            <a:pPr marL="0" indent="0" eaLnBrk="1" hangingPunct="1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[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whereclause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some with functions]</a:t>
            </a:r>
          </a:p>
          <a:p>
            <a:pPr marL="0" indent="0" eaLnBrk="1" hangingPunct="1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marL="0" indent="0" eaLnBrk="1" hangingPunct="1">
              <a:buNone/>
            </a:pPr>
            <a:endParaRPr lang="en-US" sz="2400" b="1" dirty="0"/>
          </a:p>
          <a:p>
            <a:pPr marL="0" indent="0" eaLnBrk="1" hangingPunct="1">
              <a:buNone/>
            </a:pPr>
            <a:r>
              <a:rPr lang="en-US" sz="2400" b="1" dirty="0"/>
              <a:t>Note: Generic, and potentially Flexible system…</a:t>
            </a:r>
          </a:p>
          <a:p>
            <a:pPr marL="0" indent="0" eaLnBrk="1" hangingPunct="1">
              <a:buNone/>
            </a:pPr>
            <a:r>
              <a:rPr lang="en-US" sz="2400" b="1" dirty="0"/>
              <a:t>(Add instead-of triggers.. Make it more Flexible still..)</a:t>
            </a:r>
          </a:p>
        </p:txBody>
      </p:sp>
      <p:sp>
        <p:nvSpPr>
          <p:cNvPr id="32775" name="Text Box 4"/>
          <p:cNvSpPr txBox="1">
            <a:spLocks noChangeArrowheads="1"/>
          </p:cNvSpPr>
          <p:nvPr/>
        </p:nvSpPr>
        <p:spPr bwMode="auto">
          <a:xfrm>
            <a:off x="1331913" y="6451600"/>
            <a:ext cx="6454775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dirty="0">
                <a:latin typeface="Lucida Sans Unicode" pitchFamily="34" charset="0"/>
              </a:rPr>
              <a:t>Views </a:t>
            </a:r>
            <a:r>
              <a:rPr lang="en-US" sz="1000" dirty="0" err="1">
                <a:latin typeface="Lucida Sans Unicode" pitchFamily="34" charset="0"/>
              </a:rPr>
              <a:t>defiend</a:t>
            </a:r>
            <a:r>
              <a:rPr lang="en-US" sz="1000" dirty="0">
                <a:latin typeface="Lucida Sans Unicode" pitchFamily="34" charset="0"/>
              </a:rPr>
              <a:t> using packaged-functions… flexible, generic, potentially very “rich” in functionality.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>
                <a:latin typeface="Lucida Sans Unicode" pitchFamily="34" charset="0"/>
              </a:rPr>
              <a:t>And it worked fine in testing… 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440" y="6381328"/>
            <a:ext cx="5144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D4F20-1C37-194D-952D-82DFFC4DA053}" type="slidenum">
              <a:rPr lang="en-US" sz="1400"/>
              <a:pPr eaLnBrk="1" hangingPunct="1"/>
              <a:t>20</a:t>
            </a:fld>
            <a:endParaRPr lang="en-US" sz="1400" dirty="0"/>
          </a:p>
        </p:txBody>
      </p:sp>
      <p:sp>
        <p:nvSpPr>
          <p:cNvPr id="7" name="Oval 6"/>
          <p:cNvSpPr/>
          <p:nvPr/>
        </p:nvSpPr>
        <p:spPr>
          <a:xfrm>
            <a:off x="611560" y="2060848"/>
            <a:ext cx="4536504" cy="5674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91803" y="2476198"/>
            <a:ext cx="4536504" cy="5674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596337" y="1340769"/>
            <a:ext cx="1270244" cy="1072124"/>
            <a:chOff x="7115338" y="2407817"/>
            <a:chExt cx="765435" cy="830807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5338" y="2407817"/>
              <a:ext cx="691989" cy="402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1" descr="http://icons.iconarchive.com/icons/icons8/ios7/512/Gaming-Triggering-icon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1332" y="2819183"/>
              <a:ext cx="419441" cy="41944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859" y="2587966"/>
            <a:ext cx="1936351" cy="69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/>
          <p:cNvSpPr/>
          <p:nvPr/>
        </p:nvSpPr>
        <p:spPr>
          <a:xfrm>
            <a:off x="2660355" y="3789040"/>
            <a:ext cx="4536504" cy="5674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72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60648"/>
            <a:ext cx="612775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>
                <a:latin typeface="+mn-lt"/>
              </a:rPr>
              <a:t> Now join + filter using those views… ./.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0828" y="1196752"/>
            <a:ext cx="8496944" cy="4773140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Select v1.attrib1, v2.attrrib2, 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etc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…..</a:t>
            </a:r>
          </a:p>
          <a:p>
            <a:pPr marL="0" indent="0" eaLnBrk="1" hangingPunct="1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From 		Richview1 v1</a:t>
            </a:r>
          </a:p>
          <a:p>
            <a:pPr marL="0" indent="0" eaLnBrk="1" hangingPunct="1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	, 	Richview2 v2</a:t>
            </a:r>
          </a:p>
          <a:p>
            <a:pPr marL="0" indent="0" eaLnBrk="1" hangingPunct="1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Where </a:t>
            </a:r>
          </a:p>
          <a:p>
            <a:pPr marL="0" indent="0" eaLnBrk="1" hangingPunct="1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	v1.attrib1 = v2.attrib1</a:t>
            </a:r>
          </a:p>
          <a:p>
            <a:pPr marL="0" indent="0" eaLnBrk="1" hangingPunct="1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And 	v1.attrib2 &gt; :x</a:t>
            </a:r>
          </a:p>
          <a:p>
            <a:pPr marL="0" indent="0" eaLnBrk="1" hangingPunct="1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And	v2.attrib2 = :y</a:t>
            </a:r>
          </a:p>
          <a:p>
            <a:pPr marL="0" indent="0" eaLnBrk="1" hangingPunct="1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And .. More…</a:t>
            </a:r>
          </a:p>
          <a:p>
            <a:pPr marL="0" indent="0" eaLnBrk="1" hangingPunct="1">
              <a:buNone/>
            </a:pPr>
            <a:r>
              <a:rPr lang="en-US" sz="2400" b="1" dirty="0"/>
              <a:t>Columns … Cause function calls</a:t>
            </a:r>
          </a:p>
          <a:p>
            <a:pPr marL="0" indent="0" eaLnBrk="1" hangingPunct="1">
              <a:buNone/>
            </a:pPr>
            <a:r>
              <a:rPr lang="en-US" sz="2400" b="1" dirty="0"/>
              <a:t>Joins… Cause Function-calls</a:t>
            </a:r>
          </a:p>
          <a:p>
            <a:pPr marL="0" indent="0" eaLnBrk="1" hangingPunct="1">
              <a:buNone/>
            </a:pPr>
            <a:r>
              <a:rPr lang="en-US" sz="2400" b="1" dirty="0"/>
              <a:t>Where-filters… Cause Function calls.</a:t>
            </a:r>
          </a:p>
        </p:txBody>
      </p:sp>
      <p:sp>
        <p:nvSpPr>
          <p:cNvPr id="32775" name="Text Box 4"/>
          <p:cNvSpPr txBox="1">
            <a:spLocks noChangeArrowheads="1"/>
          </p:cNvSpPr>
          <p:nvPr/>
        </p:nvSpPr>
        <p:spPr bwMode="auto">
          <a:xfrm>
            <a:off x="1331913" y="6451600"/>
            <a:ext cx="6454775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dirty="0">
                <a:latin typeface="Lucida Sans Unicode" pitchFamily="34" charset="0"/>
              </a:rPr>
              <a:t>Now start using those views… and they start calling functions.. 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dirty="0">
                <a:latin typeface="Lucida Sans Unicode" pitchFamily="34" charset="0"/>
              </a:rPr>
              <a:t>Often the same function with the same arguments..  (room for investigation + optimization, later) 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440" y="6381328"/>
            <a:ext cx="5144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D4F20-1C37-194D-952D-82DFFC4DA053}" type="slidenum">
              <a:rPr lang="en-US" sz="1400"/>
              <a:pPr eaLnBrk="1" hangingPunct="1"/>
              <a:t>21</a:t>
            </a:fld>
            <a:endParaRPr lang="en-US" sz="1400" dirty="0"/>
          </a:p>
        </p:txBody>
      </p:sp>
      <p:sp>
        <p:nvSpPr>
          <p:cNvPr id="6" name="Oval 5"/>
          <p:cNvSpPr/>
          <p:nvPr/>
        </p:nvSpPr>
        <p:spPr>
          <a:xfrm>
            <a:off x="1475656" y="1124744"/>
            <a:ext cx="2232248" cy="5674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862126" y="1124744"/>
            <a:ext cx="2232248" cy="5674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043608" y="2852936"/>
            <a:ext cx="2232248" cy="5674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443176" y="2869412"/>
            <a:ext cx="2232248" cy="5674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43608" y="3347109"/>
            <a:ext cx="2232248" cy="5674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068688" y="3789040"/>
            <a:ext cx="2232248" cy="5674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cache1.asset-cache.net/gc/186853081-businessman-in-exercise-wheel-isolated-with-gettyimages.jpg?v=1&amp;c=IWSAsset&amp;k=2&amp;d=3Vm3Cy1oSu2LlfFZChTyaHoi3%2B2dYt8KL8oRSeIIulDy7tHpan0aUr6ytTnSYC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604" y="1916833"/>
            <a:ext cx="2556396" cy="26892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67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3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60648"/>
            <a:ext cx="612775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>
                <a:latin typeface="+mn-lt"/>
              </a:rPr>
              <a:t>Quiz: Smart DB or not ?</a:t>
            </a:r>
          </a:p>
        </p:txBody>
      </p:sp>
      <p:sp>
        <p:nvSpPr>
          <p:cNvPr id="32775" name="Text Box 4"/>
          <p:cNvSpPr txBox="1">
            <a:spLocks noChangeArrowheads="1"/>
          </p:cNvSpPr>
          <p:nvPr/>
        </p:nvSpPr>
        <p:spPr bwMode="auto">
          <a:xfrm>
            <a:off x="1331913" y="6451600"/>
            <a:ext cx="6454775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>
                <a:latin typeface="Lucida Sans Unicode" pitchFamily="34" charset="0"/>
              </a:rPr>
              <a:t>Hint: Most / All processing happens “in the database” ..  (Thick DB!!)  - no </a:t>
            </a:r>
            <a:r>
              <a:rPr lang="en-US" sz="1000" b="0" dirty="0" err="1">
                <a:latin typeface="Lucida Sans Unicode" pitchFamily="34" charset="0"/>
              </a:rPr>
              <a:t>dynatrace</a:t>
            </a:r>
            <a:r>
              <a:rPr lang="en-US" sz="1000" b="0" dirty="0">
                <a:latin typeface="Lucida Sans Unicode" pitchFamily="34" charset="0"/>
              </a:rPr>
              <a:t> or new-relic</a:t>
            </a:r>
            <a:r>
              <a:rPr lang="mr-IN" sz="1000" b="0" dirty="0">
                <a:latin typeface="Lucida Sans Unicode" pitchFamily="34" charset="0"/>
              </a:rPr>
              <a:t>…</a:t>
            </a:r>
            <a:endParaRPr lang="en-US" sz="1000" b="0" dirty="0">
              <a:latin typeface="Lucida Sans Unicode" pitchFamily="34" charset="0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dirty="0">
                <a:latin typeface="Lucida Sans Unicode" pitchFamily="34" charset="0"/>
              </a:rPr>
              <a:t>But this App is trying to be Very, Very Clever</a:t>
            </a:r>
            <a:r>
              <a:rPr lang="mr-IN" sz="1000" dirty="0">
                <a:latin typeface="Lucida Sans Unicode" pitchFamily="34" charset="0"/>
              </a:rPr>
              <a:t>…</a:t>
            </a:r>
            <a:r>
              <a:rPr lang="en-US" sz="1000" dirty="0">
                <a:latin typeface="Lucida Sans Unicode" pitchFamily="34" charset="0"/>
              </a:rPr>
              <a:t> and is a Huge CPU-gobbler</a:t>
            </a:r>
            <a:endParaRPr lang="en-US" sz="1000" b="0" dirty="0">
              <a:latin typeface="Lucida Sans Unicode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440" y="6381328"/>
            <a:ext cx="5144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D4F20-1C37-194D-952D-82DFFC4DA053}" type="slidenum">
              <a:rPr lang="en-US" sz="1400"/>
              <a:pPr eaLnBrk="1" hangingPunct="1"/>
              <a:t>22</a:t>
            </a:fld>
            <a:endParaRPr lang="en-US" sz="1400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251520" y="1196752"/>
            <a:ext cx="8568952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Is this a </a:t>
            </a:r>
            <a:r>
              <a:rPr lang="en-US" sz="2400" b="1" dirty="0" err="1"/>
              <a:t>SmartDB</a:t>
            </a:r>
            <a:r>
              <a:rPr lang="en-US" sz="2400" b="1" dirty="0"/>
              <a:t> application Y/N ? </a:t>
            </a:r>
          </a:p>
          <a:p>
            <a:pPr lvl="1"/>
            <a:r>
              <a:rPr lang="en-US" sz="2000" b="1" dirty="0"/>
              <a:t>Why (not) ? </a:t>
            </a:r>
          </a:p>
          <a:p>
            <a:pPr lvl="1"/>
            <a:endParaRPr lang="en-US" sz="2000" b="1" dirty="0"/>
          </a:p>
          <a:p>
            <a:r>
              <a:rPr lang="en-US" sz="2400" b="1" dirty="0"/>
              <a:t>Having all “code” in the DB Helped</a:t>
            </a:r>
            <a:r>
              <a:rPr lang="mr-IN" sz="2400" b="1" dirty="0"/>
              <a:t>…</a:t>
            </a:r>
            <a:endParaRPr lang="en-US" sz="2400" b="1" dirty="0"/>
          </a:p>
          <a:p>
            <a:pPr lvl="1"/>
            <a:r>
              <a:rPr lang="is-IS" sz="2000" b="1" dirty="0"/>
              <a:t>We could find + Fix some of it.</a:t>
            </a:r>
          </a:p>
          <a:p>
            <a:pPr lvl="1"/>
            <a:r>
              <a:rPr lang="is-IS" sz="2000" b="1" dirty="0"/>
              <a:t>Fix1: out-comment  stuff.. (not very smart, but it helped)</a:t>
            </a:r>
          </a:p>
          <a:p>
            <a:pPr lvl="1"/>
            <a:r>
              <a:rPr lang="is-IS" sz="2000" b="1" dirty="0"/>
              <a:t>Fix2: bypass some of the code (in Reports).</a:t>
            </a:r>
          </a:p>
          <a:p>
            <a:pPr lvl="1"/>
            <a:r>
              <a:rPr lang="is-IS" sz="2000" b="1" dirty="0"/>
              <a:t>Fix3: Function-result-Cache..</a:t>
            </a:r>
          </a:p>
          <a:p>
            <a:pPr marL="0" indent="0">
              <a:buNone/>
            </a:pPr>
            <a:endParaRPr lang="is-IS" sz="2400" b="1" dirty="0"/>
          </a:p>
          <a:p>
            <a:r>
              <a:rPr lang="en-US" sz="2400" b="1" dirty="0"/>
              <a:t>Smart-DB Saved the day</a:t>
            </a:r>
            <a:r>
              <a:rPr lang="mr-IN" sz="2400" b="1" dirty="0"/>
              <a:t>…</a:t>
            </a:r>
            <a:r>
              <a:rPr lang="en-US" sz="2400" b="1" dirty="0"/>
              <a:t>  </a:t>
            </a:r>
          </a:p>
          <a:p>
            <a:pPr lvl="1"/>
            <a:r>
              <a:rPr lang="en-US" sz="2000" b="1" dirty="0"/>
              <a:t>System would not have survived this far.</a:t>
            </a:r>
          </a:p>
          <a:p>
            <a:pPr lvl="1"/>
            <a:r>
              <a:rPr lang="en-US" sz="2000" b="1" dirty="0"/>
              <a:t>It would probably not be fixable</a:t>
            </a:r>
            <a:r>
              <a:rPr lang="mr-IN" sz="2000" b="1" dirty="0"/>
              <a:t>…</a:t>
            </a:r>
            <a:r>
              <a:rPr lang="en-US" sz="2000" b="1" dirty="0"/>
              <a:t> </a:t>
            </a:r>
            <a:endParaRPr lang="is-IS" sz="2000" b="1" dirty="0"/>
          </a:p>
        </p:txBody>
      </p:sp>
    </p:spTree>
    <p:extLst>
      <p:ext uri="{BB962C8B-B14F-4D97-AF65-F5344CB8AC3E}">
        <p14:creationId xmlns:p14="http://schemas.microsoft.com/office/powerpoint/2010/main" val="399531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60648"/>
            <a:ext cx="612775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>
                <a:latin typeface="+mn-lt"/>
              </a:rPr>
              <a:t>Fix1: /* eliminate code */ … </a:t>
            </a:r>
          </a:p>
        </p:txBody>
      </p:sp>
      <p:sp>
        <p:nvSpPr>
          <p:cNvPr id="32775" name="Text Box 4"/>
          <p:cNvSpPr txBox="1">
            <a:spLocks noChangeArrowheads="1"/>
          </p:cNvSpPr>
          <p:nvPr/>
        </p:nvSpPr>
        <p:spPr bwMode="auto">
          <a:xfrm>
            <a:off x="1313142" y="6455603"/>
            <a:ext cx="6454775" cy="5539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dirty="0">
                <a:latin typeface="Lucida Sans Unicode" pitchFamily="34" charset="0"/>
              </a:rPr>
              <a:t>Once we got a “knowledgable” developer on the reports.. They started to Fly! 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dirty="0">
                <a:latin typeface="Lucida Sans Unicode" pitchFamily="34" charset="0"/>
              </a:rPr>
              <a:t>Trick was to /* eliminate */ unused columns from queries.. That reduced the calls to </a:t>
            </a:r>
            <a:r>
              <a:rPr lang="en-US" sz="1000" dirty="0" err="1">
                <a:latin typeface="Lucida Sans Unicode" pitchFamily="34" charset="0"/>
              </a:rPr>
              <a:t>fuctions</a:t>
            </a:r>
            <a:r>
              <a:rPr lang="en-US" sz="1000" dirty="0">
                <a:latin typeface="Lucida Sans Unicode" pitchFamily="34" charset="0"/>
              </a:rPr>
              <a:t> !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1000" b="0" dirty="0">
              <a:latin typeface="Lucida Sans Unicode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440" y="6381328"/>
            <a:ext cx="5144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D4F20-1C37-194D-952D-82DFFC4DA053}" type="slidenum">
              <a:rPr lang="en-US" sz="1400"/>
              <a:pPr eaLnBrk="1" hangingPunct="1"/>
              <a:t>23</a:t>
            </a:fld>
            <a:endParaRPr lang="en-US" sz="1400" dirty="0"/>
          </a:p>
        </p:txBody>
      </p:sp>
      <p:grpSp>
        <p:nvGrpSpPr>
          <p:cNvPr id="2" name="Group 1"/>
          <p:cNvGrpSpPr/>
          <p:nvPr/>
        </p:nvGrpSpPr>
        <p:grpSpPr>
          <a:xfrm>
            <a:off x="467544" y="4875015"/>
            <a:ext cx="4248472" cy="1279126"/>
            <a:chOff x="467544" y="4875015"/>
            <a:chExt cx="4248472" cy="1279126"/>
          </a:xfrm>
        </p:grpSpPr>
        <p:sp>
          <p:nvSpPr>
            <p:cNvPr id="3" name="Isosceles Triangle 2"/>
            <p:cNvSpPr/>
            <p:nvPr/>
          </p:nvSpPr>
          <p:spPr>
            <a:xfrm>
              <a:off x="1152459" y="5149323"/>
              <a:ext cx="2692272" cy="428565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5663638"/>
              <a:ext cx="463519" cy="49050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4535" y="5663638"/>
              <a:ext cx="463519" cy="49050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526" y="5663638"/>
              <a:ext cx="463519" cy="49050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517" y="5663638"/>
              <a:ext cx="463519" cy="49050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508" y="5663638"/>
              <a:ext cx="463519" cy="49050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97" y="5648208"/>
              <a:ext cx="463519" cy="49050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228" y="4875015"/>
              <a:ext cx="794723" cy="457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5678249" y="4694368"/>
            <a:ext cx="2952329" cy="1629592"/>
            <a:chOff x="5678249" y="4694368"/>
            <a:chExt cx="2952329" cy="1629592"/>
          </a:xfrm>
        </p:grpSpPr>
        <p:pic>
          <p:nvPicPr>
            <p:cNvPr id="15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8249" y="5327010"/>
              <a:ext cx="942105" cy="99695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5315" y="5080599"/>
              <a:ext cx="1174960" cy="124336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0635" y="4694368"/>
              <a:ext cx="1539943" cy="162959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/>
          <p:cNvGrpSpPr/>
          <p:nvPr/>
        </p:nvGrpSpPr>
        <p:grpSpPr>
          <a:xfrm>
            <a:off x="5976503" y="3986652"/>
            <a:ext cx="1818040" cy="707440"/>
            <a:chOff x="5976503" y="3986652"/>
            <a:chExt cx="1818040" cy="70744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6503" y="4129296"/>
              <a:ext cx="971174" cy="564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3369" y="3986652"/>
              <a:ext cx="971174" cy="564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1827229" y="3287309"/>
            <a:ext cx="4198626" cy="959914"/>
            <a:chOff x="1827229" y="3287309"/>
            <a:chExt cx="4198626" cy="959914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7229" y="3547880"/>
              <a:ext cx="1936351" cy="699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9747" y="3404732"/>
              <a:ext cx="1936351" cy="699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9504" y="3287309"/>
              <a:ext cx="1936351" cy="699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333527" y="1340768"/>
            <a:ext cx="2513089" cy="451651"/>
            <a:chOff x="333527" y="1340768"/>
            <a:chExt cx="2513089" cy="451651"/>
          </a:xfrm>
        </p:grpSpPr>
        <p:pic>
          <p:nvPicPr>
            <p:cNvPr id="1033" name="Picture 9" descr="https://cdn0.iconfinder.com/data/icons/simple-seo-and-internet-icons/512/analytics-512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527" y="1340768"/>
              <a:ext cx="968175" cy="45165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9" descr="https://cdn0.iconfinder.com/data/icons/simple-seo-and-internet-icons/512/analytics-512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6365" y="1340768"/>
              <a:ext cx="968175" cy="45165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9" descr="https://cdn0.iconfinder.com/data/icons/simple-seo-and-internet-icons/512/analytics-512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441" y="1340768"/>
              <a:ext cx="968175" cy="45165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1209276" y="2028960"/>
            <a:ext cx="1161950" cy="1078698"/>
            <a:chOff x="1209276" y="2028960"/>
            <a:chExt cx="1161950" cy="1078698"/>
          </a:xfrm>
        </p:grpSpPr>
        <p:pic>
          <p:nvPicPr>
            <p:cNvPr id="39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276" y="2028960"/>
              <a:ext cx="829067" cy="877331"/>
            </a:xfrm>
            <a:prstGeom prst="rect">
              <a:avLst/>
            </a:prstGeom>
            <a:noFill/>
          </p:spPr>
        </p:pic>
        <p:pic>
          <p:nvPicPr>
            <p:cNvPr id="40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2159" y="2230327"/>
              <a:ext cx="829067" cy="877331"/>
            </a:xfrm>
            <a:prstGeom prst="rect">
              <a:avLst/>
            </a:prstGeom>
            <a:noFill/>
          </p:spPr>
        </p:pic>
      </p:grpSp>
      <p:grpSp>
        <p:nvGrpSpPr>
          <p:cNvPr id="6" name="Group 5"/>
          <p:cNvGrpSpPr/>
          <p:nvPr/>
        </p:nvGrpSpPr>
        <p:grpSpPr>
          <a:xfrm>
            <a:off x="2962686" y="2407817"/>
            <a:ext cx="4918087" cy="867322"/>
            <a:chOff x="2962686" y="2407817"/>
            <a:chExt cx="4918087" cy="867322"/>
          </a:xfrm>
        </p:grpSpPr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686" y="2422740"/>
              <a:ext cx="691989" cy="402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3510" y="2431093"/>
              <a:ext cx="691989" cy="402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2850" y="2422740"/>
              <a:ext cx="691989" cy="402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8031" y="2413807"/>
              <a:ext cx="691989" cy="402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11" descr="http://icons.iconarchive.com/icons/icons8/ios7/512/Gaming-Triggering-ic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2403" y="2855698"/>
              <a:ext cx="419441" cy="41944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1" descr="http://icons.iconarchive.com/icons/icons8/ios7/512/Gaming-Triggering-ic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4025" y="2825173"/>
              <a:ext cx="419441" cy="41944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1" descr="http://icons.iconarchive.com/icons/icons8/ios7/512/Gaming-Triggering-ic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177" y="2833526"/>
              <a:ext cx="419441" cy="41944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1" descr="http://icons.iconarchive.com/icons/icons8/ios7/512/Gaming-Triggering-ic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0748" y="2835270"/>
              <a:ext cx="419441" cy="41944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0157" y="2416750"/>
              <a:ext cx="691989" cy="402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5338" y="2407817"/>
              <a:ext cx="691989" cy="402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11" descr="http://icons.iconarchive.com/icons/icons8/ios7/512/Gaming-Triggering-ic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1332" y="2819183"/>
              <a:ext cx="419441" cy="41944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1" descr="http://icons.iconarchive.com/icons/icons8/ios7/512/Gaming-Triggering-ic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7484" y="2827536"/>
              <a:ext cx="419441" cy="41944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4766227" y="1349791"/>
            <a:ext cx="3712768" cy="492394"/>
            <a:chOff x="4766227" y="1349791"/>
            <a:chExt cx="3712768" cy="492394"/>
          </a:xfrm>
        </p:grpSpPr>
        <p:pic>
          <p:nvPicPr>
            <p:cNvPr id="1031" name="Picture 7" descr="http://images.macworld.com/images/opinion/graphics/138398-happymac_original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2888" y="1349791"/>
              <a:ext cx="896107" cy="49239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7" descr="http://images.macworld.com/images/opinion/graphics/138398-happymac_original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0354" y="1349791"/>
              <a:ext cx="896107" cy="49239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7" descr="http://images.macworld.com/images/opinion/graphics/138398-happymac_original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7819" y="1349791"/>
              <a:ext cx="896107" cy="49239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7" descr="http://images.macworld.com/images/opinion/graphics/138398-happymac_original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6227" y="1349791"/>
              <a:ext cx="896107" cy="49239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2" name="Rectangle 2"/>
          <p:cNvSpPr txBox="1">
            <a:spLocks noChangeArrowheads="1"/>
          </p:cNvSpPr>
          <p:nvPr/>
        </p:nvSpPr>
        <p:spPr>
          <a:xfrm>
            <a:off x="3347864" y="2350528"/>
            <a:ext cx="3960439" cy="56356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+mn-lt"/>
              </a:rPr>
              <a:t>/*  --  eliminate code  --  */ </a:t>
            </a:r>
          </a:p>
        </p:txBody>
      </p:sp>
    </p:spTree>
    <p:extLst>
      <p:ext uri="{BB962C8B-B14F-4D97-AF65-F5344CB8AC3E}">
        <p14:creationId xmlns:p14="http://schemas.microsoft.com/office/powerpoint/2010/main" val="60756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60648"/>
            <a:ext cx="612775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>
                <a:latin typeface="+mn-lt"/>
              </a:rPr>
              <a:t>Fix2: to Bypass layers… </a:t>
            </a:r>
          </a:p>
        </p:txBody>
      </p:sp>
      <p:sp>
        <p:nvSpPr>
          <p:cNvPr id="32775" name="Text Box 4"/>
          <p:cNvSpPr txBox="1">
            <a:spLocks noChangeArrowheads="1"/>
          </p:cNvSpPr>
          <p:nvPr/>
        </p:nvSpPr>
        <p:spPr bwMode="auto">
          <a:xfrm>
            <a:off x="1313142" y="6455603"/>
            <a:ext cx="6454775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dirty="0">
                <a:latin typeface="Lucida Sans Unicode" pitchFamily="34" charset="0"/>
              </a:rPr>
              <a:t>Once we got a “knowledgable” developer on the reports.. They started to Fly! 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1000" b="0" dirty="0">
              <a:latin typeface="Lucida Sans Unicode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440" y="6381328"/>
            <a:ext cx="5144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D4F20-1C37-194D-952D-82DFFC4DA053}" type="slidenum">
              <a:rPr lang="en-US" sz="1400"/>
              <a:pPr eaLnBrk="1" hangingPunct="1"/>
              <a:t>24</a:t>
            </a:fld>
            <a:endParaRPr lang="en-US" sz="1400" dirty="0"/>
          </a:p>
        </p:txBody>
      </p:sp>
      <p:grpSp>
        <p:nvGrpSpPr>
          <p:cNvPr id="2" name="Group 1"/>
          <p:cNvGrpSpPr/>
          <p:nvPr/>
        </p:nvGrpSpPr>
        <p:grpSpPr>
          <a:xfrm>
            <a:off x="467544" y="4875015"/>
            <a:ext cx="4248472" cy="1279126"/>
            <a:chOff x="467544" y="4875015"/>
            <a:chExt cx="4248472" cy="1279126"/>
          </a:xfrm>
        </p:grpSpPr>
        <p:sp>
          <p:nvSpPr>
            <p:cNvPr id="3" name="Isosceles Triangle 2"/>
            <p:cNvSpPr/>
            <p:nvPr/>
          </p:nvSpPr>
          <p:spPr>
            <a:xfrm>
              <a:off x="1152459" y="5149323"/>
              <a:ext cx="2692272" cy="428565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5663638"/>
              <a:ext cx="463519" cy="49050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4535" y="5663638"/>
              <a:ext cx="463519" cy="49050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526" y="5663638"/>
              <a:ext cx="463519" cy="49050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517" y="5663638"/>
              <a:ext cx="463519" cy="49050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508" y="5663638"/>
              <a:ext cx="463519" cy="49050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97" y="5648208"/>
              <a:ext cx="463519" cy="49050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228" y="4875015"/>
              <a:ext cx="794723" cy="457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5678249" y="4694368"/>
            <a:ext cx="2952329" cy="1629592"/>
            <a:chOff x="5678249" y="4694368"/>
            <a:chExt cx="2952329" cy="1629592"/>
          </a:xfrm>
        </p:grpSpPr>
        <p:pic>
          <p:nvPicPr>
            <p:cNvPr id="15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8249" y="5327010"/>
              <a:ext cx="942105" cy="99695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5315" y="5080599"/>
              <a:ext cx="1174960" cy="124336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0635" y="4694368"/>
              <a:ext cx="1539943" cy="162959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/>
          <p:cNvGrpSpPr/>
          <p:nvPr/>
        </p:nvGrpSpPr>
        <p:grpSpPr>
          <a:xfrm>
            <a:off x="5976503" y="3986652"/>
            <a:ext cx="1818040" cy="707440"/>
            <a:chOff x="5976503" y="3986652"/>
            <a:chExt cx="1818040" cy="70744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6503" y="4129296"/>
              <a:ext cx="971174" cy="564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3369" y="3986652"/>
              <a:ext cx="971174" cy="564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1827229" y="3287309"/>
            <a:ext cx="4198626" cy="959914"/>
            <a:chOff x="1827229" y="3287309"/>
            <a:chExt cx="4198626" cy="959914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7229" y="3547880"/>
              <a:ext cx="1936351" cy="699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9747" y="3404732"/>
              <a:ext cx="1936351" cy="699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9504" y="3287309"/>
              <a:ext cx="1936351" cy="699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333527" y="1340768"/>
            <a:ext cx="2513089" cy="451651"/>
            <a:chOff x="333527" y="1340768"/>
            <a:chExt cx="2513089" cy="451651"/>
          </a:xfrm>
        </p:grpSpPr>
        <p:pic>
          <p:nvPicPr>
            <p:cNvPr id="1033" name="Picture 9" descr="https://cdn0.iconfinder.com/data/icons/simple-seo-and-internet-icons/512/analytics-512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527" y="1340768"/>
              <a:ext cx="968175" cy="45165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9" descr="https://cdn0.iconfinder.com/data/icons/simple-seo-and-internet-icons/512/analytics-512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6365" y="1340768"/>
              <a:ext cx="968175" cy="45165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9" descr="https://cdn0.iconfinder.com/data/icons/simple-seo-and-internet-icons/512/analytics-512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441" y="1340768"/>
              <a:ext cx="968175" cy="45165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1209276" y="2028960"/>
            <a:ext cx="1161950" cy="1078698"/>
            <a:chOff x="1209276" y="2028960"/>
            <a:chExt cx="1161950" cy="1078698"/>
          </a:xfrm>
        </p:grpSpPr>
        <p:pic>
          <p:nvPicPr>
            <p:cNvPr id="39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276" y="2028960"/>
              <a:ext cx="829067" cy="877331"/>
            </a:xfrm>
            <a:prstGeom prst="rect">
              <a:avLst/>
            </a:prstGeom>
            <a:noFill/>
          </p:spPr>
        </p:pic>
        <p:pic>
          <p:nvPicPr>
            <p:cNvPr id="40" name="Picture 2" descr="https://cdn2.iconfinder.com/data/icons/flat-database/512/table-12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2159" y="2230327"/>
              <a:ext cx="829067" cy="877331"/>
            </a:xfrm>
            <a:prstGeom prst="rect">
              <a:avLst/>
            </a:prstGeom>
            <a:noFill/>
          </p:spPr>
        </p:pic>
      </p:grpSp>
      <p:grpSp>
        <p:nvGrpSpPr>
          <p:cNvPr id="6" name="Group 5"/>
          <p:cNvGrpSpPr/>
          <p:nvPr/>
        </p:nvGrpSpPr>
        <p:grpSpPr>
          <a:xfrm>
            <a:off x="2962686" y="2407817"/>
            <a:ext cx="4918087" cy="867322"/>
            <a:chOff x="2962686" y="2407817"/>
            <a:chExt cx="4918087" cy="867322"/>
          </a:xfrm>
        </p:grpSpPr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686" y="2422740"/>
              <a:ext cx="691989" cy="402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3510" y="2431093"/>
              <a:ext cx="691989" cy="402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2850" y="2422740"/>
              <a:ext cx="691989" cy="402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8031" y="2413807"/>
              <a:ext cx="691989" cy="402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11" descr="http://icons.iconarchive.com/icons/icons8/ios7/512/Gaming-Triggering-ic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2403" y="2855698"/>
              <a:ext cx="419441" cy="41944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1" descr="http://icons.iconarchive.com/icons/icons8/ios7/512/Gaming-Triggering-ic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4025" y="2825173"/>
              <a:ext cx="419441" cy="41944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1" descr="http://icons.iconarchive.com/icons/icons8/ios7/512/Gaming-Triggering-ic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177" y="2833526"/>
              <a:ext cx="419441" cy="41944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1" descr="http://icons.iconarchive.com/icons/icons8/ios7/512/Gaming-Triggering-ic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0748" y="2835270"/>
              <a:ext cx="419441" cy="41944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0157" y="2416750"/>
              <a:ext cx="691989" cy="402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5338" y="2407817"/>
              <a:ext cx="691989" cy="402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11" descr="http://icons.iconarchive.com/icons/icons8/ios7/512/Gaming-Triggering-ic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1332" y="2819183"/>
              <a:ext cx="419441" cy="41944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1" descr="http://icons.iconarchive.com/icons/icons8/ios7/512/Gaming-Triggering-ic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7484" y="2827536"/>
              <a:ext cx="419441" cy="41944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4766227" y="1349791"/>
            <a:ext cx="3712768" cy="492394"/>
            <a:chOff x="4766227" y="1349791"/>
            <a:chExt cx="3712768" cy="492394"/>
          </a:xfrm>
        </p:grpSpPr>
        <p:pic>
          <p:nvPicPr>
            <p:cNvPr id="1031" name="Picture 7" descr="http://images.macworld.com/images/opinion/graphics/138398-happymac_original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2888" y="1349791"/>
              <a:ext cx="896107" cy="49239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7" descr="http://images.macworld.com/images/opinion/graphics/138398-happymac_original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0354" y="1349791"/>
              <a:ext cx="896107" cy="49239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7" descr="http://images.macworld.com/images/opinion/graphics/138398-happymac_original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7819" y="1349791"/>
              <a:ext cx="896107" cy="49239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7" descr="http://images.macworld.com/images/opinion/graphics/138398-happymac_original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6227" y="1349791"/>
              <a:ext cx="896107" cy="49239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8" name="Straight Arrow Connector 27"/>
          <p:cNvCxnSpPr/>
          <p:nvPr/>
        </p:nvCxnSpPr>
        <p:spPr>
          <a:xfrm>
            <a:off x="2175792" y="1842185"/>
            <a:ext cx="3800711" cy="3261401"/>
          </a:xfrm>
          <a:prstGeom prst="straightConnector1">
            <a:avLst/>
          </a:prstGeom>
          <a:ln w="1079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3844731" y="4129296"/>
            <a:ext cx="945446" cy="1126690"/>
          </a:xfrm>
          <a:prstGeom prst="straightConnector1">
            <a:avLst/>
          </a:prstGeom>
          <a:ln w="10795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84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60648"/>
            <a:ext cx="612775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>
                <a:latin typeface="+mn-lt"/>
              </a:rPr>
              <a:t>Four “cases”, good and bad</a:t>
            </a:r>
          </a:p>
        </p:txBody>
      </p:sp>
      <p:sp>
        <p:nvSpPr>
          <p:cNvPr id="32775" name="Text Box 4"/>
          <p:cNvSpPr txBox="1">
            <a:spLocks noChangeArrowheads="1"/>
          </p:cNvSpPr>
          <p:nvPr/>
        </p:nvSpPr>
        <p:spPr bwMode="auto">
          <a:xfrm>
            <a:off x="1357585" y="6455603"/>
            <a:ext cx="6454775" cy="5539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>
                <a:latin typeface="Lucida Sans Unicode" pitchFamily="34" charset="0"/>
                <a:hlinkClick r:id="rId3"/>
              </a:rPr>
              <a:t>www.userfriendly.org</a:t>
            </a:r>
            <a:r>
              <a:rPr lang="en-US" sz="1000" b="0" dirty="0">
                <a:latin typeface="Lucida Sans Unicode" pitchFamily="34" charset="0"/>
              </a:rPr>
              <a:t>  Google for </a:t>
            </a:r>
            <a:r>
              <a:rPr lang="en-US" sz="1000" b="0" dirty="0" err="1">
                <a:latin typeface="Lucida Sans Unicode" pitchFamily="34" charset="0"/>
              </a:rPr>
              <a:t>philip</a:t>
            </a:r>
            <a:r>
              <a:rPr lang="en-US" sz="1000" b="0" dirty="0">
                <a:latin typeface="Lucida Sans Unicode" pitchFamily="34" charset="0"/>
              </a:rPr>
              <a:t> </a:t>
            </a:r>
            <a:r>
              <a:rPr lang="en-US" sz="1000" b="0" dirty="0" err="1">
                <a:latin typeface="Lucida Sans Unicode" pitchFamily="34" charset="0"/>
              </a:rPr>
              <a:t>Salvisberg</a:t>
            </a:r>
            <a:r>
              <a:rPr lang="en-US" sz="1000" b="0" dirty="0">
                <a:latin typeface="Lucida Sans Unicode" pitchFamily="34" charset="0"/>
              </a:rPr>
              <a:t>, </a:t>
            </a:r>
            <a:r>
              <a:rPr lang="en-US" sz="1000" b="0" dirty="0" err="1">
                <a:latin typeface="Lucida Sans Unicode" pitchFamily="34" charset="0"/>
              </a:rPr>
              <a:t>PinkDB</a:t>
            </a:r>
            <a:r>
              <a:rPr lang="en-US" sz="1000" b="0" dirty="0">
                <a:latin typeface="Lucida Sans Unicode" pitchFamily="34" charset="0"/>
              </a:rPr>
              <a:t>.. The most user-friendly description of the smart-</a:t>
            </a:r>
            <a:r>
              <a:rPr lang="en-US" sz="1000" b="0" dirty="0" err="1">
                <a:latin typeface="Lucida Sans Unicode" pitchFamily="34" charset="0"/>
              </a:rPr>
              <a:t>db</a:t>
            </a:r>
            <a:r>
              <a:rPr lang="en-US" sz="1000" b="0" dirty="0">
                <a:latin typeface="Lucida Sans Unicode" pitchFamily="34" charset="0"/>
              </a:rPr>
              <a:t> concept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1000" b="0" dirty="0">
              <a:latin typeface="Lucida Sans Unicode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440" y="6381328"/>
            <a:ext cx="5144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D4F20-1C37-194D-952D-82DFFC4DA053}" type="slidenum">
              <a:rPr lang="en-US" sz="1400"/>
              <a:pPr eaLnBrk="1" hangingPunct="1"/>
              <a:t>25</a:t>
            </a:fld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368" y="2564904"/>
            <a:ext cx="2828632" cy="2828632"/>
          </a:xfrm>
          <a:prstGeom prst="rect">
            <a:avLst/>
          </a:prstGeom>
        </p:spPr>
      </p:pic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980728"/>
            <a:ext cx="8496944" cy="5112568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/>
              <a:t>Discussion with a Dot-netter (Solved!)</a:t>
            </a:r>
          </a:p>
          <a:p>
            <a:pPr eaLnBrk="1" hangingPunct="1"/>
            <a:endParaRPr lang="en-US" sz="2400" b="1" dirty="0"/>
          </a:p>
          <a:p>
            <a:pPr eaLnBrk="1" hangingPunct="1"/>
            <a:r>
              <a:rPr lang="en-US" sz="2400" b="1" dirty="0"/>
              <a:t>1800 </a:t>
            </a:r>
            <a:r>
              <a:rPr lang="en-US" sz="2400" b="1" dirty="0" err="1"/>
              <a:t>Msg</a:t>
            </a:r>
            <a:r>
              <a:rPr lang="en-US" sz="2400" b="1" dirty="0"/>
              <a:t>/sec.. (Fixed!)</a:t>
            </a:r>
          </a:p>
          <a:p>
            <a:pPr marL="0" indent="0" eaLnBrk="1" hangingPunct="1">
              <a:buNone/>
            </a:pPr>
            <a:endParaRPr lang="en-US" sz="2400" b="1" dirty="0"/>
          </a:p>
          <a:p>
            <a:pPr eaLnBrk="1" hangingPunct="1"/>
            <a:r>
              <a:rPr lang="en-US" sz="2400" b="1" dirty="0" err="1"/>
              <a:t>Adhoc</a:t>
            </a:r>
            <a:r>
              <a:rPr lang="en-US" sz="2400" b="1" dirty="0"/>
              <a:t>-SQL-generated </a:t>
            </a:r>
            <a:r>
              <a:rPr lang="mr-IN" sz="2400" b="1" dirty="0"/>
              <a:t>–</a:t>
            </a:r>
            <a:r>
              <a:rPr lang="en-US" sz="2400" b="1" dirty="0"/>
              <a:t> The DB told us “</a:t>
            </a:r>
            <a:r>
              <a:rPr lang="en-US" sz="2400" b="1" dirty="0" err="1"/>
              <a:t>Dont</a:t>
            </a:r>
            <a:r>
              <a:rPr lang="en-US" sz="2400" b="1" dirty="0"/>
              <a:t>”</a:t>
            </a:r>
            <a:r>
              <a:rPr lang="mr-IN" sz="2400" b="1" dirty="0"/>
              <a:t>…</a:t>
            </a:r>
            <a:endParaRPr lang="en-US" sz="2400" b="1" dirty="0"/>
          </a:p>
          <a:p>
            <a:pPr eaLnBrk="1" hangingPunct="1"/>
            <a:endParaRPr lang="en-US" sz="2400" b="1" dirty="0"/>
          </a:p>
          <a:p>
            <a:r>
              <a:rPr lang="en-US" sz="2400" b="1" dirty="0"/>
              <a:t>A CPU-heavy (KIWI) : “fixed” in the DB.</a:t>
            </a:r>
          </a:p>
          <a:p>
            <a:endParaRPr lang="en-US" sz="2400" b="1" dirty="0"/>
          </a:p>
          <a:p>
            <a:r>
              <a:rPr lang="en-US" sz="2400" b="1" dirty="0"/>
              <a:t>Conclusion: </a:t>
            </a:r>
            <a:r>
              <a:rPr lang="en-US" sz="2400" b="1" dirty="0" err="1"/>
              <a:t>SmartDB</a:t>
            </a:r>
            <a:r>
              <a:rPr lang="en-US" sz="2400" b="1" dirty="0"/>
              <a:t>, </a:t>
            </a:r>
            <a:r>
              <a:rPr lang="en-US" sz="2400" b="1" dirty="0" err="1"/>
              <a:t>ThickDB</a:t>
            </a:r>
            <a:r>
              <a:rPr lang="mr-IN" sz="2400" b="1" dirty="0"/>
              <a:t>…</a:t>
            </a:r>
            <a:r>
              <a:rPr lang="en-US" sz="2400" b="1" dirty="0"/>
              <a:t> It Works!</a:t>
            </a:r>
          </a:p>
          <a:p>
            <a:endParaRPr lang="en-US" sz="2400" b="1" dirty="0"/>
          </a:p>
          <a:p>
            <a:r>
              <a:rPr lang="en-US" sz="2400" b="1" dirty="0"/>
              <a:t>Serious IT system?  Google for Pink-DB!</a:t>
            </a:r>
          </a:p>
          <a:p>
            <a:pPr eaLnBrk="1" hangingPunct="1"/>
            <a:endParaRPr lang="en-US" sz="2400" b="1" dirty="0"/>
          </a:p>
          <a:p>
            <a:pPr eaLnBrk="1" hangingPunct="1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816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60648"/>
            <a:ext cx="612775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>
                <a:latin typeface="+mn-lt"/>
              </a:rPr>
              <a:t>Favorite Quotes</a:t>
            </a:r>
            <a:r>
              <a:rPr lang="mr-IN" sz="2400" b="1" dirty="0">
                <a:latin typeface="+mn-lt"/>
              </a:rPr>
              <a:t>…</a:t>
            </a:r>
            <a:endParaRPr lang="en-US" sz="2400" b="1" dirty="0">
              <a:latin typeface="+mn-lt"/>
            </a:endParaRPr>
          </a:p>
        </p:txBody>
      </p:sp>
      <p:sp>
        <p:nvSpPr>
          <p:cNvPr id="32775" name="Text Box 4"/>
          <p:cNvSpPr txBox="1">
            <a:spLocks noChangeArrowheads="1"/>
          </p:cNvSpPr>
          <p:nvPr/>
        </p:nvSpPr>
        <p:spPr bwMode="auto">
          <a:xfrm>
            <a:off x="1331913" y="6451600"/>
            <a:ext cx="6454775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>
                <a:latin typeface="Lucida Sans Unicode" pitchFamily="34" charset="0"/>
              </a:rPr>
              <a:t>You probably know the movie... 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>
                <a:latin typeface="Lucida Sans Unicode" pitchFamily="34" charset="0"/>
              </a:rPr>
              <a:t>A DB is Smart.. Applications are dump panicky animals, and you know it..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person_is_smar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56792"/>
            <a:ext cx="75946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960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60648"/>
            <a:ext cx="612775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>
                <a:latin typeface="+mn-lt"/>
              </a:rPr>
              <a:t>Smart DB</a:t>
            </a:r>
            <a:r>
              <a:rPr lang="mr-IN" sz="2400" b="1" dirty="0">
                <a:latin typeface="+mn-lt"/>
              </a:rPr>
              <a:t>…</a:t>
            </a:r>
            <a:r>
              <a:rPr lang="en-US" sz="2400" b="1" dirty="0">
                <a:latin typeface="+mn-lt"/>
              </a:rPr>
              <a:t> Worth it ? </a:t>
            </a:r>
          </a:p>
        </p:txBody>
      </p:sp>
      <p:sp>
        <p:nvSpPr>
          <p:cNvPr id="32775" name="Text Box 4"/>
          <p:cNvSpPr txBox="1">
            <a:spLocks noChangeArrowheads="1"/>
          </p:cNvSpPr>
          <p:nvPr/>
        </p:nvSpPr>
        <p:spPr bwMode="auto">
          <a:xfrm>
            <a:off x="1331913" y="6451600"/>
            <a:ext cx="6454775" cy="2462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>
                <a:latin typeface="Lucida Sans Unicode" pitchFamily="34" charset="0"/>
              </a:rPr>
              <a:t>You probably know the movie...</a:t>
            </a:r>
          </a:p>
        </p:txBody>
      </p:sp>
      <p:pic>
        <p:nvPicPr>
          <p:cNvPr id="3" name="Picture 2" descr="Is_it_wort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52936"/>
            <a:ext cx="6426200" cy="3352800"/>
          </a:xfrm>
          <a:prstGeom prst="rect">
            <a:avLst/>
          </a:prstGeom>
        </p:spPr>
      </p:pic>
      <p:pic>
        <p:nvPicPr>
          <p:cNvPr id="5" name="Content Placeholder 4" descr="Hell_yeah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r="1004"/>
          <a:stretch>
            <a:fillRect/>
          </a:stretch>
        </p:blipFill>
        <p:spPr>
          <a:xfrm>
            <a:off x="755576" y="764704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2624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60648"/>
            <a:ext cx="612775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>
                <a:latin typeface="+mn-lt"/>
              </a:rPr>
              <a:t>Summary Smart DB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980728"/>
            <a:ext cx="8496944" cy="5112568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400" b="1" dirty="0"/>
              <a:t>Smart Code is Closer to the Data</a:t>
            </a:r>
          </a:p>
          <a:p>
            <a:pPr eaLnBrk="1" hangingPunct="1"/>
            <a:r>
              <a:rPr lang="en-US" sz="2400" b="1" dirty="0"/>
              <a:t>Code lives longer in a DB</a:t>
            </a:r>
          </a:p>
          <a:p>
            <a:pPr eaLnBrk="1" hangingPunct="1"/>
            <a:r>
              <a:rPr lang="en-US" sz="2400" b="1" dirty="0"/>
              <a:t>Code is Easier to </a:t>
            </a:r>
            <a:r>
              <a:rPr lang="en-US" sz="2400" b="1" dirty="0" err="1"/>
              <a:t>find+Fix</a:t>
            </a:r>
            <a:r>
              <a:rPr lang="en-US" sz="2400" b="1" dirty="0"/>
              <a:t> in a DB</a:t>
            </a:r>
          </a:p>
          <a:p>
            <a:pPr eaLnBrk="1" hangingPunct="1"/>
            <a:r>
              <a:rPr lang="en-US" sz="2400" b="1" dirty="0"/>
              <a:t>Code Performs Better in a DB.</a:t>
            </a:r>
          </a:p>
          <a:p>
            <a:pPr eaLnBrk="1" hangingPunct="1"/>
            <a:r>
              <a:rPr lang="en-US" sz="2400" b="1" dirty="0"/>
              <a:t>System is easier to Secure.</a:t>
            </a:r>
          </a:p>
          <a:p>
            <a:pPr eaLnBrk="1" hangingPunct="1"/>
            <a:r>
              <a:rPr lang="en-US" sz="2400" b="1" dirty="0"/>
              <a:t>Overall more “efficient”, Less need for KIWI</a:t>
            </a:r>
          </a:p>
          <a:p>
            <a:pPr eaLnBrk="1" hangingPunct="1"/>
            <a:endParaRPr lang="en-US" sz="2400" b="1" dirty="0"/>
          </a:p>
          <a:p>
            <a:pPr eaLnBrk="1" hangingPunct="1"/>
            <a:r>
              <a:rPr lang="en-US" sz="2400" b="1" dirty="0"/>
              <a:t>Uptime + version-releases: </a:t>
            </a:r>
          </a:p>
          <a:p>
            <a:pPr lvl="1"/>
            <a:r>
              <a:rPr lang="en-US" sz="2400" b="1" dirty="0"/>
              <a:t>is a “Solvable problem” - EBR or otherwise.</a:t>
            </a:r>
          </a:p>
          <a:p>
            <a:pPr lvl="1"/>
            <a:endParaRPr lang="en-US" sz="2400" b="1" dirty="0"/>
          </a:p>
          <a:p>
            <a:r>
              <a:rPr lang="en-US" sz="2400" b="1" dirty="0"/>
              <a:t>Scale-Out: Not a real issue (anymore)</a:t>
            </a:r>
          </a:p>
          <a:p>
            <a:pPr marL="0" indent="0" eaLnBrk="1" hangingPunct="1">
              <a:buNone/>
            </a:pPr>
            <a:r>
              <a:rPr lang="en-US" sz="2400" b="1" dirty="0"/>
              <a:t>	DB-</a:t>
            </a:r>
            <a:r>
              <a:rPr lang="en-US" sz="2400" b="1" dirty="0" err="1"/>
              <a:t>cpu</a:t>
            </a:r>
            <a:r>
              <a:rPr lang="en-US" sz="2400" b="1" dirty="0"/>
              <a:t> + storage are </a:t>
            </a:r>
            <a:r>
              <a:rPr lang="en-US" sz="2400" b="1" dirty="0" err="1"/>
              <a:t>Cheap+Fast</a:t>
            </a:r>
            <a:r>
              <a:rPr lang="en-US" sz="2400" b="1" dirty="0"/>
              <a:t> </a:t>
            </a:r>
          </a:p>
          <a:p>
            <a:pPr eaLnBrk="1" hangingPunct="1"/>
            <a:endParaRPr lang="en-US" sz="2400" b="1" dirty="0"/>
          </a:p>
        </p:txBody>
      </p:sp>
      <p:sp>
        <p:nvSpPr>
          <p:cNvPr id="32775" name="Text Box 4"/>
          <p:cNvSpPr txBox="1">
            <a:spLocks noChangeArrowheads="1"/>
          </p:cNvSpPr>
          <p:nvPr/>
        </p:nvSpPr>
        <p:spPr bwMode="auto">
          <a:xfrm>
            <a:off x="1313142" y="6455603"/>
            <a:ext cx="6454775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 err="1">
                <a:latin typeface="Lucida Sans Unicode" pitchFamily="34" charset="0"/>
              </a:rPr>
              <a:t>www.userfriendly.org</a:t>
            </a:r>
            <a:endParaRPr lang="en-US" sz="1000" b="0" dirty="0">
              <a:latin typeface="Lucida Sans Unicode" pitchFamily="34" charset="0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1000" b="0" dirty="0">
              <a:latin typeface="Lucida Sans Unicode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440" y="6381328"/>
            <a:ext cx="5144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D4F20-1C37-194D-952D-82DFFC4DA053}" type="slidenum">
              <a:rPr lang="en-US" sz="1400"/>
              <a:pPr eaLnBrk="1" hangingPunct="1"/>
              <a:t>28</a:t>
            </a:fld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7452320" y="4869160"/>
            <a:ext cx="14036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Image: </a:t>
            </a:r>
          </a:p>
          <a:p>
            <a:r>
              <a:rPr lang="en-US" dirty="0"/>
              <a:t>Fat / athlete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510" y="3789040"/>
            <a:ext cx="4408490" cy="24797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6336" y="764704"/>
            <a:ext cx="1440160" cy="14401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8344" y="2564903"/>
            <a:ext cx="1475656" cy="152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6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581528" y="5718684"/>
            <a:ext cx="405426" cy="273844"/>
          </a:xfrm>
          <a:prstGeom prst="rect">
            <a:avLst/>
          </a:prstGeom>
          <a:noFill/>
        </p:spPr>
        <p:txBody>
          <a:bodyPr/>
          <a:lstStyle/>
          <a:p>
            <a:fld id="{B81527E0-0EBE-4133-8158-0776AE33A261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2033718" y="998731"/>
            <a:ext cx="4458891" cy="42267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800" b="1" dirty="0">
                <a:latin typeface="Arial"/>
                <a:cs typeface="Arial"/>
              </a:rPr>
              <a:t>Analogy</a:t>
            </a:r>
            <a:r>
              <a:rPr lang="mr-IN" sz="1800" b="1" dirty="0">
                <a:latin typeface="Arial"/>
                <a:cs typeface="Arial"/>
              </a:rPr>
              <a:t>…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2160985" y="5700713"/>
            <a:ext cx="5218509" cy="3231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750" dirty="0">
                <a:latin typeface="Lucida Sans Unicode" pitchFamily="34" charset="0"/>
              </a:rPr>
              <a:t>Most of us could not carry the Dolmen.. That is why we bring the hammer + chisel to the stone.. 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750" dirty="0">
                <a:latin typeface="Lucida Sans Unicode" pitchFamily="34" charset="0"/>
              </a:rPr>
              <a:t>(and the marketing </a:t>
            </a:r>
            <a:r>
              <a:rPr lang="en-US" sz="750" dirty="0" err="1">
                <a:latin typeface="Lucida Sans Unicode" pitchFamily="34" charset="0"/>
              </a:rPr>
              <a:t>hashtags</a:t>
            </a:r>
            <a:r>
              <a:rPr lang="mr-IN" sz="750" dirty="0">
                <a:latin typeface="Lucida Sans Unicode" pitchFamily="34" charset="0"/>
              </a:rPr>
              <a:t>…</a:t>
            </a:r>
            <a:r>
              <a:rPr lang="en-US" sz="750" dirty="0">
                <a:latin typeface="Lucida Sans Unicode" pitchFamily="34" charset="0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7" y="1808821"/>
            <a:ext cx="1987673" cy="30563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3778" y="1700809"/>
            <a:ext cx="2700300" cy="1924682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925706" y="3483006"/>
            <a:ext cx="394243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39304" indent="-139304">
              <a:lnSpc>
                <a:spcPct val="110000"/>
              </a:lnSpc>
              <a:defRPr/>
            </a:pPr>
            <a:r>
              <a:rPr lang="nl-NL" b="1" kern="0" dirty="0"/>
              <a:t>#</a:t>
            </a:r>
            <a:r>
              <a:rPr lang="nl-NL" b="1" kern="0" dirty="0" err="1"/>
              <a:t>SmartDB</a:t>
            </a:r>
            <a:endParaRPr lang="nl-NL" b="1" kern="0" dirty="0"/>
          </a:p>
          <a:p>
            <a:pPr marL="139304" indent="-139304">
              <a:lnSpc>
                <a:spcPct val="110000"/>
              </a:lnSpc>
              <a:defRPr/>
            </a:pPr>
            <a:endParaRPr lang="nl-NL" b="1" kern="0" dirty="0"/>
          </a:p>
          <a:p>
            <a:pPr marL="139304" indent="-139304">
              <a:lnSpc>
                <a:spcPct val="110000"/>
              </a:lnSpc>
              <a:defRPr/>
            </a:pPr>
            <a:r>
              <a:rPr lang="nl-NL" b="1" kern="0" dirty="0"/>
              <a:t>#</a:t>
            </a:r>
            <a:r>
              <a:rPr lang="nl-NL" b="1" kern="0" dirty="0" err="1"/>
              <a:t>ConvergeDB</a:t>
            </a:r>
            <a:endParaRPr lang="nl-NL" b="1" kern="0" dirty="0"/>
          </a:p>
          <a:p>
            <a:pPr marL="139304" indent="-139304">
              <a:lnSpc>
                <a:spcPct val="110000"/>
              </a:lnSpc>
              <a:defRPr/>
            </a:pPr>
            <a:endParaRPr lang="nl-NL" b="1" kern="0" dirty="0"/>
          </a:p>
          <a:p>
            <a:pPr marL="139304" indent="-139304">
              <a:lnSpc>
                <a:spcPct val="110000"/>
              </a:lnSpc>
              <a:defRPr/>
            </a:pPr>
            <a:r>
              <a:rPr lang="nl-NL" b="1" kern="0" dirty="0"/>
              <a:t>#BringCode2Data</a:t>
            </a:r>
          </a:p>
          <a:p>
            <a:pPr marL="139304" indent="-139304">
              <a:lnSpc>
                <a:spcPct val="110000"/>
              </a:lnSpc>
              <a:defRPr/>
            </a:pPr>
            <a:endParaRPr lang="nl-NL" b="1" kern="0" dirty="0"/>
          </a:p>
          <a:p>
            <a:pPr marL="139304" indent="-139304">
              <a:lnSpc>
                <a:spcPct val="110000"/>
              </a:lnSpc>
              <a:defRPr/>
            </a:pPr>
            <a:endParaRPr lang="nl-NL" b="1" kern="0" dirty="0"/>
          </a:p>
        </p:txBody>
      </p:sp>
    </p:spTree>
    <p:extLst>
      <p:ext uri="{BB962C8B-B14F-4D97-AF65-F5344CB8AC3E}">
        <p14:creationId xmlns:p14="http://schemas.microsoft.com/office/powerpoint/2010/main" val="296763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nxp.com/wcm_documents/news/download-media/press-material/NXP_logo_RGB_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72" y="2435288"/>
            <a:ext cx="2190750" cy="11715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arthur.schotman.org/wp-content/uploads/2014/03/gep-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969" y="5317059"/>
            <a:ext cx="2762555" cy="7909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nederlandshypotheekcollectief.nl/assets/admin/js/ckfinder/userfiles/images/Logo%20ING%20Bank%20JPEG%203x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992" y="2435288"/>
            <a:ext cx="2033314" cy="15244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5592AE5-8CEE-6247-91CB-DF7D1320F42F}" type="slidenum">
              <a:rPr lang="en-US" sz="800"/>
              <a:pPr eaLnBrk="1" hangingPunct="1"/>
              <a:t>3</a:t>
            </a:fld>
            <a:endParaRPr lang="en-US" sz="800" dirty="0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1438905" y="116632"/>
            <a:ext cx="5382436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>
                <a:latin typeface="Arial" charset="0"/>
              </a:rPr>
              <a:t>Logo 	Cloud</a:t>
            </a:r>
          </a:p>
        </p:txBody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62699" y="993844"/>
            <a:ext cx="2592288" cy="4955436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endParaRPr lang="en-US" sz="1800" b="1" dirty="0">
              <a:latin typeface="Arial" charset="0"/>
            </a:endParaRPr>
          </a:p>
          <a:p>
            <a:pPr eaLnBrk="1" hangingPunct="1"/>
            <a:r>
              <a:rPr lang="en-US" sz="1800" b="1" dirty="0" err="1">
                <a:latin typeface="Arial" charset="0"/>
              </a:rPr>
              <a:t>Portbase</a:t>
            </a:r>
            <a:endParaRPr lang="en-US" sz="1800" b="1" dirty="0">
              <a:latin typeface="Arial" charset="0"/>
            </a:endParaRPr>
          </a:p>
          <a:p>
            <a:pPr eaLnBrk="1" hangingPunct="1"/>
            <a:r>
              <a:rPr lang="en-US" sz="1800" b="1" dirty="0">
                <a:latin typeface="Arial" charset="0"/>
              </a:rPr>
              <a:t>Shell</a:t>
            </a:r>
          </a:p>
          <a:p>
            <a:pPr eaLnBrk="1" hangingPunct="1"/>
            <a:r>
              <a:rPr lang="en-US" sz="1800" b="1" dirty="0">
                <a:latin typeface="Arial" charset="0"/>
              </a:rPr>
              <a:t>Philips</a:t>
            </a:r>
          </a:p>
          <a:p>
            <a:pPr eaLnBrk="1" hangingPunct="1"/>
            <a:r>
              <a:rPr lang="en-US" sz="1800" b="1" dirty="0">
                <a:latin typeface="Arial" charset="0"/>
              </a:rPr>
              <a:t>ING bank</a:t>
            </a:r>
          </a:p>
          <a:p>
            <a:pPr eaLnBrk="1" hangingPunct="1"/>
            <a:r>
              <a:rPr lang="en-US" sz="1800" b="1" dirty="0">
                <a:latin typeface="Arial" charset="0"/>
              </a:rPr>
              <a:t>Nokia</a:t>
            </a:r>
          </a:p>
          <a:p>
            <a:pPr eaLnBrk="1" hangingPunct="1"/>
            <a:r>
              <a:rPr lang="en-US" sz="1800" b="1" dirty="0">
                <a:latin typeface="Arial" charset="0"/>
              </a:rPr>
              <a:t>(</a:t>
            </a:r>
            <a:r>
              <a:rPr lang="en-US" sz="1800" b="1" dirty="0" err="1">
                <a:latin typeface="Arial" charset="0"/>
              </a:rPr>
              <a:t>dutch</a:t>
            </a:r>
            <a:r>
              <a:rPr lang="en-US" sz="1800" b="1" dirty="0">
                <a:latin typeface="Arial" charset="0"/>
              </a:rPr>
              <a:t> </a:t>
            </a:r>
            <a:r>
              <a:rPr lang="en-US" sz="1800" b="1" dirty="0" err="1">
                <a:latin typeface="Arial" charset="0"/>
              </a:rPr>
              <a:t>gov</a:t>
            </a:r>
            <a:r>
              <a:rPr lang="en-US" sz="1800" b="1" dirty="0">
                <a:latin typeface="Arial" charset="0"/>
              </a:rPr>
              <a:t>)</a:t>
            </a:r>
          </a:p>
          <a:p>
            <a:pPr eaLnBrk="1" hangingPunct="1"/>
            <a:r>
              <a:rPr lang="en-US" sz="1800" b="1" dirty="0" err="1">
                <a:latin typeface="Arial" charset="0"/>
              </a:rPr>
              <a:t>Insinger</a:t>
            </a:r>
            <a:r>
              <a:rPr lang="en-US" sz="1800" b="1" dirty="0">
                <a:latin typeface="Arial" charset="0"/>
              </a:rPr>
              <a:t>, BNP</a:t>
            </a:r>
          </a:p>
          <a:p>
            <a:pPr eaLnBrk="1" hangingPunct="1"/>
            <a:r>
              <a:rPr lang="en-US" sz="1800" b="1" dirty="0">
                <a:latin typeface="Arial" charset="0"/>
              </a:rPr>
              <a:t>Etihad</a:t>
            </a:r>
          </a:p>
          <a:p>
            <a:pPr eaLnBrk="1" hangingPunct="1"/>
            <a:r>
              <a:rPr lang="en-US" sz="1800" b="1" dirty="0">
                <a:latin typeface="Arial" charset="0"/>
              </a:rPr>
              <a:t>NHS</a:t>
            </a:r>
          </a:p>
          <a:p>
            <a:pPr eaLnBrk="1" hangingPunct="1"/>
            <a:r>
              <a:rPr lang="en-US" sz="1800" b="1" dirty="0">
                <a:latin typeface="Arial" charset="0"/>
              </a:rPr>
              <a:t>BT</a:t>
            </a:r>
          </a:p>
          <a:p>
            <a:pPr eaLnBrk="1" hangingPunct="1"/>
            <a:r>
              <a:rPr lang="en-US" sz="1800" b="1" dirty="0" err="1">
                <a:latin typeface="Arial" charset="0"/>
              </a:rPr>
              <a:t>Claritas</a:t>
            </a:r>
            <a:r>
              <a:rPr lang="en-US" sz="1800" b="1" dirty="0">
                <a:latin typeface="Arial" charset="0"/>
              </a:rPr>
              <a:t>, Nielsen</a:t>
            </a:r>
          </a:p>
          <a:p>
            <a:pPr eaLnBrk="1" hangingPunct="1"/>
            <a:r>
              <a:rPr lang="en-US" sz="1800" b="1" dirty="0">
                <a:latin typeface="Arial" charset="0"/>
              </a:rPr>
              <a:t>Unilever</a:t>
            </a:r>
          </a:p>
          <a:p>
            <a:pPr eaLnBrk="1" hangingPunct="1"/>
            <a:r>
              <a:rPr lang="en-US" sz="1800" b="1" dirty="0">
                <a:latin typeface="Arial" charset="0"/>
              </a:rPr>
              <a:t>Exxon</a:t>
            </a:r>
          </a:p>
          <a:p>
            <a:pPr eaLnBrk="1" hangingPunct="1"/>
            <a:r>
              <a:rPr lang="en-US" sz="1800" b="1" dirty="0">
                <a:latin typeface="Arial" charset="0"/>
              </a:rPr>
              <a:t>GE</a:t>
            </a:r>
          </a:p>
        </p:txBody>
      </p:sp>
      <p:sp>
        <p:nvSpPr>
          <p:cNvPr id="17413" name="Text Box 4"/>
          <p:cNvSpPr txBox="1">
            <a:spLocks noChangeArrowheads="1"/>
          </p:cNvSpPr>
          <p:nvPr/>
        </p:nvSpPr>
        <p:spPr bwMode="auto">
          <a:xfrm>
            <a:off x="1285875" y="6457950"/>
            <a:ext cx="7286625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>
                <a:latin typeface="Lucida Sans Unicode" charset="0"/>
              </a:rPr>
              <a:t>Don</a:t>
            </a:r>
            <a:r>
              <a:rPr lang="uk-UA" sz="1000" b="0" dirty="0">
                <a:latin typeface="Lucida Sans Unicode" charset="0"/>
              </a:rPr>
              <a:t>’</a:t>
            </a:r>
            <a:r>
              <a:rPr lang="en-US" sz="1000" b="0" dirty="0">
                <a:latin typeface="Lucida Sans Unicode" charset="0"/>
              </a:rPr>
              <a:t>t waste time on Self-Inflation</a:t>
            </a:r>
            <a:r>
              <a:rPr lang="is-IS" sz="1000" b="0" dirty="0">
                <a:latin typeface="Lucida Sans Unicode" charset="0"/>
              </a:rPr>
              <a:t>… but </a:t>
            </a:r>
            <a:r>
              <a:rPr lang="en-US" sz="1000" b="0" dirty="0">
                <a:latin typeface="Lucida Sans Unicode" charset="0"/>
              </a:rPr>
              <a:t>Hey, this was such  a cool Idea (from a marketing guy)… 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>
                <a:latin typeface="Lucida Sans Unicode" charset="0"/>
              </a:rPr>
              <a:t>Logos of my  major customers over time. If you want your logo here: Hire me.</a:t>
            </a:r>
          </a:p>
        </p:txBody>
      </p:sp>
      <p:pic>
        <p:nvPicPr>
          <p:cNvPr id="1026" name="Picture 2" descr="http://vignette4.wikia.nocookie.net/peanuts/images/f/f9/Shell_logo_4.jpg/revision/latest?cb=2015060123243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00" y="1866517"/>
            <a:ext cx="2548322" cy="6558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kiwilighting.com/blog/wp-content/uploads/2013/10/Philips-LumiLEDs-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962" y="1779470"/>
            <a:ext cx="3224975" cy="8075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metwashairports.com/sites/default/files/etiha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382" y="1168977"/>
            <a:ext cx="1545313" cy="8447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bankingreview.nl/upload/137163671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147" y="3853362"/>
            <a:ext cx="4150393" cy="5880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scribetech.co.uk/wp-content/uploads/2013/02/SharedBusinessServices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31" y="5453793"/>
            <a:ext cx="3095625" cy="723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blogs.which.co.uk/technology/wp-content/uploads/2012/12/BT-LOGO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72" y="3657645"/>
            <a:ext cx="1732157" cy="9794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smallbizdev.cornell.edu/assets/logos/claritas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723" y="4857436"/>
            <a:ext cx="1562100" cy="76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File:Exxon Mobil Logo.sv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0" y="4766926"/>
            <a:ext cx="3276723" cy="6160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encrypted-tbn1.gstatic.com/images?q=tbn:ANd9GcQlqtfeXoj9xGWfPT-NEVwTCR6N6YBTcJMiuYN6IiPRbwqhgbpp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209" y="4531201"/>
            <a:ext cx="1882437" cy="3041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://www.corporatebrandmatrix.com/images/unilever-old-logo.gi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453" y="2766481"/>
            <a:ext cx="1142516" cy="8911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67ED95C-5A78-B543-A846-0A3F509283D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94282" y="984175"/>
            <a:ext cx="2581439" cy="7728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1CAC3D-EA18-134C-80C6-BB8238869F8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59" y="935210"/>
            <a:ext cx="2450614" cy="77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5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171" grpId="0" build="allAtOnce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60648"/>
            <a:ext cx="612775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>
                <a:latin typeface="+mn-lt"/>
              </a:rPr>
              <a:t> Smart DB </a:t>
            </a:r>
            <a:r>
              <a:rPr lang="mr-IN" sz="2400" b="1" dirty="0">
                <a:latin typeface="+mn-lt"/>
              </a:rPr>
              <a:t>–</a:t>
            </a:r>
            <a:r>
              <a:rPr lang="en-US" sz="2400" b="1" dirty="0">
                <a:latin typeface="+mn-lt"/>
              </a:rPr>
              <a:t> Pink DB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1979" y="1273867"/>
            <a:ext cx="7776864" cy="4104456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</a:pPr>
            <a:r>
              <a:rPr lang="en-US" sz="3900" b="1" dirty="0"/>
              <a:t>#</a:t>
            </a:r>
            <a:r>
              <a:rPr lang="en-US" sz="3900" b="1" dirty="0" err="1"/>
              <a:t>SmartDB</a:t>
            </a:r>
            <a:endParaRPr lang="en-US" sz="3900" b="1" dirty="0"/>
          </a:p>
          <a:p>
            <a:pPr marL="0" indent="0" eaLnBrk="1" hangingPunct="1">
              <a:buNone/>
            </a:pPr>
            <a:endParaRPr lang="en-US" sz="2800" b="1" dirty="0"/>
          </a:p>
          <a:p>
            <a:pPr eaLnBrk="1" hangingPunct="1"/>
            <a:r>
              <a:rPr lang="en-US" sz="4200" b="1" dirty="0"/>
              <a:t>Don</a:t>
            </a:r>
            <a:r>
              <a:rPr lang="mr-IN" sz="4200" b="1" dirty="0"/>
              <a:t>’</a:t>
            </a:r>
            <a:r>
              <a:rPr lang="en-US" sz="4200" b="1" dirty="0"/>
              <a:t>t Drag Data Around</a:t>
            </a:r>
            <a:r>
              <a:rPr lang="mr-IN" sz="4200" b="1" dirty="0"/>
              <a:t>…</a:t>
            </a:r>
            <a:endParaRPr lang="nl-NL" sz="4200" b="1" dirty="0"/>
          </a:p>
          <a:p>
            <a:pPr eaLnBrk="1" hangingPunct="1"/>
            <a:endParaRPr lang="en-US" sz="2800" b="1" dirty="0"/>
          </a:p>
          <a:p>
            <a:r>
              <a:rPr lang="en-US" sz="3900" b="1" dirty="0"/>
              <a:t>Data-Gravity</a:t>
            </a:r>
          </a:p>
          <a:p>
            <a:pPr marL="0" indent="0" eaLnBrk="1" hangingPunct="1">
              <a:buNone/>
            </a:pPr>
            <a:endParaRPr lang="en-US" sz="2600" b="1" dirty="0"/>
          </a:p>
          <a:p>
            <a:pPr marL="0" indent="0" eaLnBrk="1" hangingPunct="1">
              <a:buNone/>
            </a:pPr>
            <a:r>
              <a:rPr lang="en-US" sz="3900" b="1" dirty="0">
                <a:solidFill>
                  <a:srgbClr val="FF0000"/>
                </a:solidFill>
              </a:rPr>
              <a:t>#</a:t>
            </a:r>
            <a:r>
              <a:rPr lang="en-US" sz="3900" b="1" dirty="0" err="1">
                <a:solidFill>
                  <a:srgbClr val="FF0000"/>
                </a:solidFill>
              </a:rPr>
              <a:t>BringCodeToData</a:t>
            </a:r>
            <a:endParaRPr lang="en-US" sz="3900" b="1" dirty="0">
              <a:solidFill>
                <a:srgbClr val="FF0000"/>
              </a:solidFill>
            </a:endParaRPr>
          </a:p>
        </p:txBody>
      </p:sp>
      <p:sp>
        <p:nvSpPr>
          <p:cNvPr id="32775" name="Text Box 4"/>
          <p:cNvSpPr txBox="1">
            <a:spLocks noChangeArrowheads="1"/>
          </p:cNvSpPr>
          <p:nvPr/>
        </p:nvSpPr>
        <p:spPr bwMode="auto">
          <a:xfrm>
            <a:off x="1313142" y="6455603"/>
            <a:ext cx="6454775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>
                <a:latin typeface="Lucida Sans Unicode" pitchFamily="34" charset="0"/>
                <a:hlinkClick r:id="rId3"/>
              </a:rPr>
              <a:t>www.userfriendly.org</a:t>
            </a:r>
            <a:r>
              <a:rPr lang="en-US" sz="1000" b="0">
                <a:latin typeface="Lucida Sans Unicode" pitchFamily="34" charset="0"/>
              </a:rPr>
              <a:t> = and Add Asterix ?</a:t>
            </a:r>
            <a:endParaRPr lang="en-US" sz="1000" b="0" dirty="0">
              <a:latin typeface="Lucida Sans Unicode" pitchFamily="34" charset="0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1000" b="0" dirty="0">
              <a:latin typeface="Lucida Sans Unicode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440" y="6381328"/>
            <a:ext cx="5144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D4F20-1C37-194D-952D-82DFFC4DA053}" type="slidenum">
              <a:rPr lang="en-US" sz="1400"/>
              <a:pPr eaLnBrk="1" hangingPunct="1"/>
              <a:t>30</a:t>
            </a:fld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6336" y="764704"/>
            <a:ext cx="1440160" cy="14401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8344" y="2564903"/>
            <a:ext cx="1475656" cy="152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9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60648"/>
            <a:ext cx="612775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>
                <a:latin typeface="+mn-lt"/>
              </a:rPr>
              <a:t>Now you know about Smart-DB</a:t>
            </a:r>
            <a:r>
              <a:rPr lang="mr-IN" sz="2400" b="1" dirty="0">
                <a:latin typeface="+mn-lt"/>
              </a:rPr>
              <a:t>…</a:t>
            </a:r>
            <a:endParaRPr lang="en-US" sz="2400" b="1" dirty="0">
              <a:latin typeface="+mn-lt"/>
            </a:endParaRPr>
          </a:p>
        </p:txBody>
      </p:sp>
      <p:sp>
        <p:nvSpPr>
          <p:cNvPr id="32775" name="Text Box 4"/>
          <p:cNvSpPr txBox="1">
            <a:spLocks noChangeArrowheads="1"/>
          </p:cNvSpPr>
          <p:nvPr/>
        </p:nvSpPr>
        <p:spPr bwMode="auto">
          <a:xfrm>
            <a:off x="1331913" y="6451600"/>
            <a:ext cx="6454775" cy="2462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>
                <a:latin typeface="Lucida Sans Unicode" pitchFamily="34" charset="0"/>
              </a:rPr>
              <a:t>You probably know the movie...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2709" r="2709"/>
          <a:stretch>
            <a:fillRect/>
          </a:stretch>
        </p:blipFill>
        <p:spPr>
          <a:xfrm>
            <a:off x="467544" y="1340768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34386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60648"/>
            <a:ext cx="612775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>
                <a:latin typeface="+mn-lt"/>
              </a:rPr>
              <a:t>Quick Q &amp; A  (3 min ;-)	3 .. 2 .. 1 .. Zero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2400" b="1" dirty="0"/>
          </a:p>
          <a:p>
            <a:pPr eaLnBrk="1" hangingPunct="1"/>
            <a:r>
              <a:rPr lang="en-US" sz="2400" b="1" dirty="0"/>
              <a:t>Questions / </a:t>
            </a:r>
            <a:r>
              <a:rPr lang="en-US" sz="2400" b="1" dirty="0" err="1"/>
              <a:t>Pitanja</a:t>
            </a:r>
            <a:r>
              <a:rPr lang="en-US" sz="2400" b="1" dirty="0"/>
              <a:t> ?</a:t>
            </a:r>
          </a:p>
          <a:p>
            <a:pPr eaLnBrk="1" hangingPunct="1"/>
            <a:endParaRPr lang="en-US" sz="2400" b="1" dirty="0"/>
          </a:p>
          <a:p>
            <a:r>
              <a:rPr lang="en-US" sz="2400" b="1" dirty="0"/>
              <a:t>Reactions / </a:t>
            </a:r>
            <a:r>
              <a:rPr lang="en-US" sz="2400" b="1" dirty="0" err="1"/>
              <a:t>rreakcije</a:t>
            </a:r>
            <a:r>
              <a:rPr lang="en-US" sz="2400" b="1"/>
              <a:t> ?</a:t>
            </a:r>
            <a:endParaRPr lang="en-US" sz="2400" b="1" dirty="0"/>
          </a:p>
          <a:p>
            <a:pPr eaLnBrk="1" hangingPunct="1"/>
            <a:endParaRPr lang="en-US" sz="2400" b="1" dirty="0"/>
          </a:p>
          <a:p>
            <a:pPr eaLnBrk="1" hangingPunct="1"/>
            <a:r>
              <a:rPr lang="en-US" sz="2400" b="1" dirty="0"/>
              <a:t>Experiences from the audience ?</a:t>
            </a:r>
          </a:p>
          <a:p>
            <a:pPr eaLnBrk="1" hangingPunct="1"/>
            <a:endParaRPr lang="en-US" sz="2400" b="1" dirty="0"/>
          </a:p>
        </p:txBody>
      </p:sp>
      <p:pic>
        <p:nvPicPr>
          <p:cNvPr id="32773" name="Picture 4" descr="targ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888" y="2924175"/>
            <a:ext cx="2805112" cy="313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637" name="Picture 5" descr="hole4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025" y="3860800"/>
            <a:ext cx="1074738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Text Box 4"/>
          <p:cNvSpPr txBox="1">
            <a:spLocks noChangeArrowheads="1"/>
          </p:cNvSpPr>
          <p:nvPr/>
        </p:nvSpPr>
        <p:spPr bwMode="auto">
          <a:xfrm>
            <a:off x="1331913" y="6451600"/>
            <a:ext cx="645477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>
                <a:latin typeface="Lucida Sans Unicode" pitchFamily="34" charset="0"/>
              </a:rPr>
              <a:t>Question and Answer time. Discussion welcome		(what about that Razor?)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>
                <a:latin typeface="Lucida Sans Unicode" pitchFamily="34" charset="0"/>
              </a:rPr>
              <a:t>Teach me something: Tell me where you do NOT AGREE.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440" y="6381328"/>
            <a:ext cx="5144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D4F20-1C37-194D-952D-82DFFC4DA053}" type="slidenum">
              <a:rPr lang="en-US" sz="1400"/>
              <a:pPr eaLnBrk="1" hangingPunct="1"/>
              <a:t>32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249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coc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581F4AB-7B0A-46D0-B895-01280DD96FE4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80988"/>
            <a:ext cx="5794375" cy="5635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/>
              <a:t>He got it …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331913" y="6451600"/>
            <a:ext cx="5257800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>
                <a:latin typeface="Lucida Sans Unicode" pitchFamily="34" charset="0"/>
              </a:rPr>
              <a:t>As Simple as Possible, but not too simple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>
                <a:latin typeface="Lucida Sans Unicode" pitchFamily="34" charset="0"/>
              </a:rPr>
              <a:t>Simplicity is a Requirement  - but Comlexity just sells better (EWD).</a:t>
            </a:r>
          </a:p>
        </p:txBody>
      </p:sp>
      <p:pic>
        <p:nvPicPr>
          <p:cNvPr id="62466" name="Picture 2" descr="C:\Documents and Settings\PVISSER\My Documents\Downloads\einst_simple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1428750"/>
            <a:ext cx="4667250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800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531813" y="280988"/>
            <a:ext cx="5945187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>
                <a:latin typeface="Arial"/>
                <a:cs typeface="Arial"/>
              </a:rPr>
              <a:t>What does it look like..</a:t>
            </a: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143000"/>
            <a:ext cx="8429625" cy="49291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b="1">
                <a:latin typeface="Arial" charset="0"/>
              </a:rPr>
              <a:t> </a:t>
            </a:r>
          </a:p>
        </p:txBody>
      </p:sp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1357313" y="6451600"/>
            <a:ext cx="7072312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>
                <a:latin typeface="Lucida Sans Unicode" charset="0"/>
              </a:rPr>
              <a:t>Couldn</a:t>
            </a:r>
            <a:r>
              <a:rPr lang="ja-JP" altLang="en-US" sz="1000" b="0">
                <a:latin typeface="Lucida Sans Unicode" charset="0"/>
              </a:rPr>
              <a:t>’</a:t>
            </a:r>
            <a:r>
              <a:rPr lang="en-US" sz="1000" b="0">
                <a:latin typeface="Lucida Sans Unicode" charset="0"/>
              </a:rPr>
              <a:t>t resist…  after this changing room, not allowed to take pictures anymore..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>
                <a:latin typeface="Lucida Sans Unicode" charset="0"/>
              </a:rPr>
              <a:t>For travel pictures from Asia: later…</a:t>
            </a:r>
          </a:p>
        </p:txBody>
      </p:sp>
      <p:pic>
        <p:nvPicPr>
          <p:cNvPr id="6150" name="Picture 2" descr="C:\Data\nokia_n95\Images\201103\201103A0\25032011411_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484313"/>
            <a:ext cx="295275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C:\Data\nokia_n95\Images\201103\201103A0\25032011412_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573463"/>
            <a:ext cx="3294063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 descr="C:\Data\nokia_n95\Images\201103\201103A0\12032011407_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3241675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440" y="6381328"/>
            <a:ext cx="5144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D4F20-1C37-194D-952D-82DFFC4DA053}" type="slidenum">
              <a:rPr lang="en-US" sz="1400"/>
              <a:pPr eaLnBrk="1" hangingPunct="1"/>
              <a:t>4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8840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5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5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1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531813" y="280988"/>
            <a:ext cx="5945187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>
                <a:latin typeface="Arial"/>
                <a:cs typeface="Arial"/>
              </a:rPr>
              <a:t>What does it look like..</a:t>
            </a:r>
          </a:p>
        </p:txBody>
      </p:sp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1331640" y="6461125"/>
            <a:ext cx="7072312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 err="1">
                <a:latin typeface="Lucida Sans Unicode" charset="0"/>
              </a:rPr>
              <a:t>Couldn</a:t>
            </a:r>
            <a:r>
              <a:rPr lang="ja-JP" altLang="en-US" sz="1000" b="0">
                <a:latin typeface="Lucida Sans Unicode" charset="0"/>
              </a:rPr>
              <a:t>’</a:t>
            </a:r>
            <a:r>
              <a:rPr lang="en-US" sz="1000" b="0" dirty="0">
                <a:latin typeface="Lucida Sans Unicode" charset="0"/>
              </a:rPr>
              <a:t>t resist…  after this changing room, not allowed to take pictures anymore..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>
                <a:latin typeface="Lucida Sans Unicode" charset="0"/>
              </a:rPr>
              <a:t>For travel pictures ..rude, </a:t>
            </a:r>
            <a:r>
              <a:rPr lang="en-US" sz="1000" b="0" dirty="0" err="1">
                <a:latin typeface="Lucida Sans Unicode" charset="0"/>
              </a:rPr>
              <a:t>ilok</a:t>
            </a:r>
            <a:r>
              <a:rPr lang="en-US" sz="1000" b="0" dirty="0">
                <a:latin typeface="Lucida Sans Unicode" charset="0"/>
              </a:rPr>
              <a:t>, </a:t>
            </a:r>
            <a:r>
              <a:rPr lang="en-US" sz="1000" b="0" dirty="0" err="1">
                <a:latin typeface="Lucida Sans Unicode" charset="0"/>
              </a:rPr>
              <a:t>nasice</a:t>
            </a:r>
            <a:r>
              <a:rPr lang="en-US" sz="1000" b="0" dirty="0">
                <a:latin typeface="Lucida Sans Unicode" charset="0"/>
              </a:rPr>
              <a:t> and </a:t>
            </a:r>
            <a:r>
              <a:rPr lang="en-US" sz="1000" b="0" dirty="0" err="1">
                <a:latin typeface="Lucida Sans Unicode" charset="0"/>
              </a:rPr>
              <a:t>Jastrebarsko</a:t>
            </a:r>
            <a:endParaRPr lang="en-US" sz="1000" b="0" dirty="0">
              <a:latin typeface="Lucida Sans Unicode" charset="0"/>
            </a:endParaRPr>
          </a:p>
        </p:txBody>
      </p:sp>
      <p:pic>
        <p:nvPicPr>
          <p:cNvPr id="6150" name="Picture 2" descr="C:\Data\nokia_n95\Images\201103\201103A0\25032011411_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484313"/>
            <a:ext cx="295275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440" y="6381328"/>
            <a:ext cx="5144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D4F20-1C37-194D-952D-82DFFC4DA053}" type="slidenum">
              <a:rPr lang="en-US" sz="1400"/>
              <a:pPr eaLnBrk="1" hangingPunct="1"/>
              <a:t>5</a:t>
            </a:fld>
            <a:endParaRPr lang="en-US" sz="1400" dirty="0"/>
          </a:p>
        </p:txBody>
      </p:sp>
      <p:pic>
        <p:nvPicPr>
          <p:cNvPr id="10" name="Picture 9" descr="A motorcycle parked next to a sign&#10;&#10;Description automatically generated with low confidence">
            <a:extLst>
              <a:ext uri="{FF2B5EF4-FFF2-40B4-BE49-F238E27FC236}">
                <a16:creationId xmlns:a16="http://schemas.microsoft.com/office/drawing/2014/main" id="{A14AA133-D867-0248-97F9-0BE3BF930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13" y="1012644"/>
            <a:ext cx="6438900" cy="3721100"/>
          </a:xfrm>
          <a:prstGeom prst="rect">
            <a:avLst/>
          </a:prstGeom>
        </p:spPr>
      </p:pic>
      <p:pic>
        <p:nvPicPr>
          <p:cNvPr id="11" name="Picture 10" descr="A picture containing grass, sky, outdoor, tree&#10;&#10;Description automatically generated">
            <a:extLst>
              <a:ext uri="{FF2B5EF4-FFF2-40B4-BE49-F238E27FC236}">
                <a16:creationId xmlns:a16="http://schemas.microsoft.com/office/drawing/2014/main" id="{5D5EA078-1839-1246-A594-9C5BA10236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247" y="1212180"/>
            <a:ext cx="6638034" cy="37303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C2F276-7DAC-2D47-911A-0086BE65AC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2473" y="1386864"/>
            <a:ext cx="6638034" cy="44239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542D07-B39C-EA48-A2B9-36B18EC0E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3124" y="1694304"/>
            <a:ext cx="6853500" cy="436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672" y="260648"/>
            <a:ext cx="5945187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>
                <a:latin typeface="+mn-lt"/>
              </a:rPr>
              <a:t>Agenda 		(</a:t>
            </a:r>
            <a:r>
              <a:rPr lang="en-US" sz="2400" b="1" dirty="0" err="1">
                <a:latin typeface="+mn-lt"/>
              </a:rPr>
              <a:t>approx</a:t>
            </a:r>
            <a:r>
              <a:rPr lang="en-US" sz="2400" b="1" dirty="0">
                <a:latin typeface="+mn-lt"/>
              </a:rPr>
              <a:t> 45 min)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8564" y="1392535"/>
            <a:ext cx="8642350" cy="461645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b="1" dirty="0">
                <a:latin typeface="+mn-lt"/>
              </a:rPr>
              <a:t>History				(why this…)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b="1" dirty="0">
              <a:latin typeface="+mn-lt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b="1" dirty="0">
              <a:latin typeface="+mn-lt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b="1" dirty="0">
                <a:latin typeface="+mn-lt"/>
              </a:rPr>
              <a:t>Bring Code to Data			(main </a:t>
            </a:r>
            <a:r>
              <a:rPr lang="en-US" sz="2400" b="1" dirty="0" err="1">
                <a:latin typeface="+mn-lt"/>
              </a:rPr>
              <a:t>msg</a:t>
            </a:r>
            <a:r>
              <a:rPr lang="en-US" sz="2400" b="1" dirty="0">
                <a:latin typeface="+mn-lt"/>
              </a:rPr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b="1" dirty="0">
              <a:latin typeface="+mn-lt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b="1" dirty="0">
              <a:latin typeface="+mn-lt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b="1" dirty="0" err="1">
                <a:latin typeface="+mn-lt"/>
              </a:rPr>
              <a:t>SmartDB</a:t>
            </a:r>
            <a:r>
              <a:rPr lang="en-US" sz="2400" b="1" dirty="0">
                <a:latin typeface="+mn-lt"/>
              </a:rPr>
              <a:t> (</a:t>
            </a:r>
            <a:r>
              <a:rPr lang="en-US" sz="2400" b="1" dirty="0" err="1">
                <a:latin typeface="+mn-lt"/>
              </a:rPr>
              <a:t>PinkDB</a:t>
            </a:r>
            <a:r>
              <a:rPr lang="mr-IN" sz="2400" b="1" dirty="0">
                <a:latin typeface="+mn-lt"/>
              </a:rPr>
              <a:t>…</a:t>
            </a:r>
            <a:r>
              <a:rPr lang="en-US" sz="2400" b="1" dirty="0">
                <a:latin typeface="+mn-lt"/>
              </a:rPr>
              <a:t>)			(old knowledge?)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b="1" dirty="0">
              <a:latin typeface="+mn-lt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b="1" dirty="0">
                <a:latin typeface="+mn-lt"/>
              </a:rPr>
              <a:t>A few Cases..				(Quiz </a:t>
            </a:r>
            <a:r>
              <a:rPr lang="en-US" sz="2400" b="1" dirty="0" err="1">
                <a:latin typeface="+mn-lt"/>
              </a:rPr>
              <a:t>Zzz</a:t>
            </a:r>
            <a:r>
              <a:rPr lang="en-US" sz="2400" b="1" dirty="0">
                <a:latin typeface="+mn-lt"/>
              </a:rPr>
              <a:t> !!)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b="1" dirty="0">
              <a:latin typeface="+mn-lt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b="1" dirty="0">
              <a:latin typeface="+mn-lt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b="1" dirty="0">
                <a:latin typeface="+mn-lt"/>
              </a:rPr>
              <a:t>Some Quotes				(Smart!)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b="1" dirty="0">
              <a:latin typeface="+mn-lt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b="1" dirty="0">
              <a:latin typeface="+mn-lt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b="1" dirty="0">
                <a:latin typeface="+mn-lt"/>
              </a:rPr>
              <a:t>10 min Discussion			(Do Challenge!)</a:t>
            </a:r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1331913" y="6451600"/>
            <a:ext cx="5883275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>
                <a:latin typeface="Lucida Sans Unicode" pitchFamily="34" charset="0"/>
              </a:rPr>
              <a:t>Agenda. Why, what, how, Illustrations, comparisons.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dirty="0">
                <a:latin typeface="Lucida Sans Unicode" pitchFamily="34" charset="0"/>
              </a:rPr>
              <a:t>3</a:t>
            </a:r>
            <a:r>
              <a:rPr lang="en-US" sz="1000" b="0" dirty="0">
                <a:latin typeface="Lucida Sans Unicode" pitchFamily="34" charset="0"/>
              </a:rPr>
              <a:t>0+ slides, 1min/slide.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196752"/>
            <a:ext cx="1905000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440" y="6381328"/>
            <a:ext cx="5144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D4F20-1C37-194D-952D-82DFFC4DA053}" type="slidenum">
              <a:rPr lang="en-US" sz="1400"/>
              <a:pPr eaLnBrk="1" hangingPunct="1"/>
              <a:t>6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0913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60648"/>
            <a:ext cx="612775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>
                <a:latin typeface="+mn-lt"/>
              </a:rPr>
              <a:t>Be Smart: Use your Database</a:t>
            </a:r>
            <a:r>
              <a:rPr lang="mr-IN" sz="2400" b="1" dirty="0">
                <a:latin typeface="+mn-lt"/>
              </a:rPr>
              <a:t>…</a:t>
            </a:r>
            <a:endParaRPr lang="en-US" sz="2400" b="1" dirty="0">
              <a:latin typeface="+mn-lt"/>
            </a:endParaRP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980728"/>
            <a:ext cx="8496944" cy="5112568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/>
              <a:t>Your system needs a Database</a:t>
            </a:r>
            <a:r>
              <a:rPr lang="mr-IN" sz="2400" b="1" dirty="0"/>
              <a:t>…</a:t>
            </a:r>
            <a:r>
              <a:rPr lang="en-US" sz="2400" b="1" dirty="0"/>
              <a:t>?</a:t>
            </a:r>
          </a:p>
          <a:p>
            <a:pPr eaLnBrk="1" hangingPunct="1"/>
            <a:endParaRPr lang="en-US" sz="2400" b="1" dirty="0"/>
          </a:p>
          <a:p>
            <a:pPr eaLnBrk="1" hangingPunct="1"/>
            <a:r>
              <a:rPr lang="en-US" sz="2400" b="1" u="sng" dirty="0">
                <a:solidFill>
                  <a:srgbClr val="FF0000"/>
                </a:solidFill>
              </a:rPr>
              <a:t>USE. That. Database!</a:t>
            </a:r>
          </a:p>
          <a:p>
            <a:pPr eaLnBrk="1" hangingPunct="1"/>
            <a:endParaRPr lang="en-US" sz="2400" b="1" dirty="0"/>
          </a:p>
          <a:p>
            <a:pPr eaLnBrk="1" hangingPunct="1"/>
            <a:r>
              <a:rPr lang="en-US" sz="2400" b="1" dirty="0"/>
              <a:t>Work with Data? =&gt; in the DB.</a:t>
            </a:r>
          </a:p>
          <a:p>
            <a:pPr eaLnBrk="1" hangingPunct="1"/>
            <a:endParaRPr lang="en-US" sz="2400" b="1" dirty="0"/>
          </a:p>
          <a:p>
            <a:pPr eaLnBrk="1" hangingPunct="1"/>
            <a:r>
              <a:rPr lang="en-US" sz="2400" b="1" u="sng" dirty="0">
                <a:solidFill>
                  <a:srgbClr val="FF0000"/>
                </a:solidFill>
              </a:rPr>
              <a:t>Data Gravity</a:t>
            </a:r>
            <a:r>
              <a:rPr lang="en-US" sz="2400" b="1" dirty="0"/>
              <a:t>, applies to code too</a:t>
            </a:r>
          </a:p>
          <a:p>
            <a:pPr eaLnBrk="1" hangingPunct="1"/>
            <a:r>
              <a:rPr lang="en-US" sz="2400" b="1" dirty="0">
                <a:solidFill>
                  <a:srgbClr val="FF0000"/>
                </a:solidFill>
              </a:rPr>
              <a:t>#</a:t>
            </a:r>
            <a:r>
              <a:rPr lang="en-US" sz="2400" b="1" dirty="0" err="1">
                <a:solidFill>
                  <a:srgbClr val="FF0000"/>
                </a:solidFill>
              </a:rPr>
              <a:t>BringCodeToData</a:t>
            </a:r>
            <a:endParaRPr lang="en-US" sz="2400" b="1" dirty="0">
              <a:solidFill>
                <a:srgbClr val="FF0000"/>
              </a:solidFill>
            </a:endParaRPr>
          </a:p>
          <a:p>
            <a:pPr eaLnBrk="1" hangingPunct="1"/>
            <a:endParaRPr lang="en-US" sz="2400" b="1" dirty="0"/>
          </a:p>
          <a:p>
            <a:pPr eaLnBrk="1" hangingPunct="1"/>
            <a:r>
              <a:rPr lang="en-US" sz="2400" b="1" dirty="0" err="1"/>
              <a:t>SmartDB</a:t>
            </a:r>
            <a:r>
              <a:rPr lang="en-US" sz="2400" b="1" dirty="0"/>
              <a:t>, </a:t>
            </a:r>
            <a:r>
              <a:rPr lang="en-US" sz="2400" b="1" dirty="0" err="1"/>
              <a:t>ThickDB</a:t>
            </a:r>
            <a:r>
              <a:rPr lang="en-US" sz="2400" b="1" dirty="0"/>
              <a:t> </a:t>
            </a:r>
            <a:r>
              <a:rPr lang="mr-IN" sz="2400" b="1" dirty="0"/>
              <a:t>–</a:t>
            </a:r>
            <a:r>
              <a:rPr lang="en-US" sz="2400" b="1" dirty="0"/>
              <a:t> All Good.</a:t>
            </a:r>
            <a:endParaRPr lang="en-US" sz="2000" b="1" dirty="0"/>
          </a:p>
          <a:p>
            <a:pPr eaLnBrk="1" hangingPunct="1"/>
            <a:r>
              <a:rPr lang="en-US" sz="2400" b="1" dirty="0"/>
              <a:t>Let me try explain why …</a:t>
            </a:r>
          </a:p>
        </p:txBody>
      </p:sp>
      <p:sp>
        <p:nvSpPr>
          <p:cNvPr id="32775" name="Text Box 4"/>
          <p:cNvSpPr txBox="1">
            <a:spLocks noChangeArrowheads="1"/>
          </p:cNvSpPr>
          <p:nvPr/>
        </p:nvSpPr>
        <p:spPr bwMode="auto">
          <a:xfrm>
            <a:off x="1313142" y="6455603"/>
            <a:ext cx="6454775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>
                <a:latin typeface="Lucida Sans Unicode" pitchFamily="34" charset="0"/>
              </a:rPr>
              <a:t>Thick DB</a:t>
            </a:r>
            <a:r>
              <a:rPr lang="mr-IN" sz="1000" b="0" dirty="0">
                <a:latin typeface="Lucida Sans Unicode" pitchFamily="34" charset="0"/>
              </a:rPr>
              <a:t>…</a:t>
            </a:r>
            <a:r>
              <a:rPr lang="en-US" sz="1000" b="0" dirty="0">
                <a:latin typeface="Lucida Sans Unicode" pitchFamily="34" charset="0"/>
              </a:rPr>
              <a:t> nope: Smart DB!   ( c.f. </a:t>
            </a:r>
            <a:r>
              <a:rPr lang="en-US" sz="1000" b="0" dirty="0" err="1">
                <a:latin typeface="Lucida Sans Unicode" pitchFamily="34" charset="0"/>
              </a:rPr>
              <a:t>Toon</a:t>
            </a:r>
            <a:r>
              <a:rPr lang="en-US" sz="1000" b="0" dirty="0">
                <a:latin typeface="Lucida Sans Unicode" pitchFamily="34" charset="0"/>
              </a:rPr>
              <a:t>, Bryn, Peter </a:t>
            </a:r>
            <a:r>
              <a:rPr lang="en-US" sz="1000" dirty="0" err="1">
                <a:latin typeface="Lucida Sans Unicode" pitchFamily="34" charset="0"/>
              </a:rPr>
              <a:t>Salvis</a:t>
            </a:r>
            <a:r>
              <a:rPr lang="mr-IN" sz="1000" b="0" dirty="0">
                <a:latin typeface="Lucida Sans Unicode" pitchFamily="34" charset="0"/>
              </a:rPr>
              <a:t>…</a:t>
            </a:r>
            <a:r>
              <a:rPr lang="en-US" sz="1000" b="0" dirty="0">
                <a:latin typeface="Lucida Sans Unicode" pitchFamily="34" charset="0"/>
              </a:rPr>
              <a:t>)  (</a:t>
            </a:r>
            <a:r>
              <a:rPr lang="en-US" sz="1000" b="0" dirty="0" err="1">
                <a:latin typeface="Lucida Sans Unicode" pitchFamily="34" charset="0"/>
              </a:rPr>
              <a:t>Datam</a:t>
            </a:r>
            <a:r>
              <a:rPr lang="en-US" sz="1000" b="0" dirty="0">
                <a:latin typeface="Lucida Sans Unicode" pitchFamily="34" charset="0"/>
              </a:rPr>
              <a:t> model design)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dirty="0">
                <a:latin typeface="Lucida Sans Unicode" pitchFamily="34" charset="0"/>
              </a:rPr>
              <a:t>Your Database is quite capable of some Heavy Lifting and some Agile Moves.. (no </a:t>
            </a:r>
            <a:r>
              <a:rPr lang="en-US" sz="1000" dirty="0" err="1">
                <a:latin typeface="Lucida Sans Unicode" pitchFamily="34" charset="0"/>
              </a:rPr>
              <a:t>WITty</a:t>
            </a:r>
            <a:r>
              <a:rPr lang="en-US" sz="1000" dirty="0">
                <a:latin typeface="Lucida Sans Unicode" pitchFamily="34" charset="0"/>
              </a:rPr>
              <a:t> jokes </a:t>
            </a:r>
            <a:r>
              <a:rPr lang="en-US" sz="1000" dirty="0" err="1">
                <a:latin typeface="Lucida Sans Unicode" pitchFamily="34" charset="0"/>
              </a:rPr>
              <a:t>pls</a:t>
            </a:r>
            <a:r>
              <a:rPr lang="en-US" sz="1000" dirty="0">
                <a:latin typeface="Lucida Sans Unicode" pitchFamily="34" charset="0"/>
              </a:rPr>
              <a:t>) </a:t>
            </a:r>
            <a:endParaRPr lang="en-US" sz="1000" b="0" dirty="0">
              <a:latin typeface="Lucida Sans Unicode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440" y="6381328"/>
            <a:ext cx="5144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D4F20-1C37-194D-952D-82DFFC4DA053}" type="slidenum">
              <a:rPr lang="en-US" sz="1400"/>
              <a:pPr eaLnBrk="1" hangingPunct="1"/>
              <a:t>7</a:t>
            </a:fld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7452320" y="4869160"/>
            <a:ext cx="1467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Image: fat..?</a:t>
            </a:r>
          </a:p>
          <a:p>
            <a:r>
              <a:rPr lang="en-US" dirty="0"/>
              <a:t>Athlete!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3573017"/>
            <a:ext cx="2987824" cy="23400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6087" y="3532892"/>
            <a:ext cx="4480498" cy="2520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04248" y="2708920"/>
            <a:ext cx="1706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Thick DB?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336" y="1196752"/>
            <a:ext cx="1296144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3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5" grpId="0" build="p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60648"/>
            <a:ext cx="612775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>
                <a:latin typeface="+mn-lt"/>
              </a:rPr>
              <a:t>Three Main Problems I’ve Seen</a:t>
            </a:r>
            <a:r>
              <a:rPr lang="mr-IN" sz="2400" b="1" dirty="0">
                <a:latin typeface="+mn-lt"/>
              </a:rPr>
              <a:t>…</a:t>
            </a:r>
            <a:endParaRPr lang="en-US" sz="2400" b="1" dirty="0">
              <a:latin typeface="+mn-lt"/>
            </a:endParaRP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980728"/>
            <a:ext cx="8496944" cy="5112568"/>
          </a:xfrm>
        </p:spPr>
        <p:txBody>
          <a:bodyPr>
            <a:normAutofit lnSpcReduction="10000"/>
          </a:bodyPr>
          <a:lstStyle/>
          <a:p>
            <a:r>
              <a:rPr lang="en-US" sz="2400" b="1" dirty="0"/>
              <a:t>“Find the problem” </a:t>
            </a:r>
            <a:r>
              <a:rPr lang="mr-IN" sz="2400" b="1" dirty="0"/>
              <a:t>–</a:t>
            </a:r>
            <a:r>
              <a:rPr lang="en-US" sz="2400" b="1" dirty="0"/>
              <a:t> in Layered system</a:t>
            </a:r>
            <a:r>
              <a:rPr lang="mr-IN" sz="2400" b="1" dirty="0"/>
              <a:t>…</a:t>
            </a:r>
            <a:endParaRPr lang="en-US" sz="2400" b="1" dirty="0"/>
          </a:p>
          <a:p>
            <a:pPr lvl="1"/>
            <a:r>
              <a:rPr lang="en-US" sz="2000" b="1" dirty="0"/>
              <a:t>Is it the DB ?</a:t>
            </a:r>
          </a:p>
          <a:p>
            <a:pPr lvl="1"/>
            <a:r>
              <a:rPr lang="en-US" sz="2000" b="1" dirty="0"/>
              <a:t>Is it some Java component ?</a:t>
            </a:r>
          </a:p>
          <a:p>
            <a:pPr lvl="1"/>
            <a:r>
              <a:rPr lang="en-US" sz="2000" b="1" dirty="0"/>
              <a:t>Is it the browser / front-end / app / Citrix ? </a:t>
            </a:r>
          </a:p>
          <a:p>
            <a:pPr lvl="1"/>
            <a:r>
              <a:rPr lang="en-US" sz="2000" b="1" dirty="0"/>
              <a:t>Is it the network / latency / bandwidth .. ?</a:t>
            </a:r>
          </a:p>
          <a:p>
            <a:pPr lvl="1"/>
            <a:endParaRPr lang="en-US" sz="2000" b="1" dirty="0"/>
          </a:p>
          <a:p>
            <a:pPr eaLnBrk="1" hangingPunct="1"/>
            <a:r>
              <a:rPr lang="en-US" sz="2400" b="1" dirty="0"/>
              <a:t>Performance: “Chatty Protocols”</a:t>
            </a:r>
          </a:p>
          <a:p>
            <a:pPr lvl="1"/>
            <a:r>
              <a:rPr lang="en-US" sz="2000" b="1" dirty="0"/>
              <a:t>Slurping data from DB.</a:t>
            </a:r>
          </a:p>
          <a:p>
            <a:pPr lvl="1"/>
            <a:r>
              <a:rPr lang="en-US" sz="2000" b="1" dirty="0"/>
              <a:t>Pushing data to DB.</a:t>
            </a:r>
          </a:p>
          <a:p>
            <a:pPr eaLnBrk="1" hangingPunct="1"/>
            <a:endParaRPr lang="en-US" sz="2400" b="1" dirty="0"/>
          </a:p>
          <a:p>
            <a:r>
              <a:rPr lang="en-US" sz="2400" b="1" dirty="0"/>
              <a:t>Fix old code (tool-of-the-day)</a:t>
            </a:r>
          </a:p>
          <a:p>
            <a:pPr lvl="1"/>
            <a:r>
              <a:rPr lang="en-US" sz="2000" b="1" dirty="0"/>
              <a:t>COBOL from the 60s?     “Dot. “</a:t>
            </a:r>
          </a:p>
          <a:p>
            <a:pPr lvl="1"/>
            <a:r>
              <a:rPr lang="en-US" sz="2000" b="1" dirty="0"/>
              <a:t>Forms 3.0 from 1996 ? (screen-triggers)</a:t>
            </a:r>
          </a:p>
          <a:p>
            <a:pPr lvl="1"/>
            <a:r>
              <a:rPr lang="en-US" sz="2000" b="1" dirty="0" err="1"/>
              <a:t>Dotnet</a:t>
            </a:r>
            <a:r>
              <a:rPr lang="en-US" sz="2000" b="1" dirty="0"/>
              <a:t>-stuff, VB from 2002 ?</a:t>
            </a:r>
          </a:p>
          <a:p>
            <a:pPr marL="0" indent="0">
              <a:buNone/>
            </a:pPr>
            <a:endParaRPr lang="en-US" sz="2400" b="1" dirty="0"/>
          </a:p>
          <a:p>
            <a:pPr lvl="1"/>
            <a:endParaRPr lang="en-US" sz="2000" b="1" dirty="0"/>
          </a:p>
        </p:txBody>
      </p:sp>
      <p:sp>
        <p:nvSpPr>
          <p:cNvPr id="32775" name="Text Box 4"/>
          <p:cNvSpPr txBox="1">
            <a:spLocks noChangeArrowheads="1"/>
          </p:cNvSpPr>
          <p:nvPr/>
        </p:nvSpPr>
        <p:spPr bwMode="auto">
          <a:xfrm>
            <a:off x="1313142" y="6455603"/>
            <a:ext cx="6454775" cy="2462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>
                <a:latin typeface="Lucida Sans Unicode" pitchFamily="34" charset="0"/>
              </a:rPr>
              <a:t>In my “fixer” job, I come across these 3 problems</a:t>
            </a:r>
            <a:r>
              <a:rPr lang="mr-IN" sz="1000" b="0" dirty="0">
                <a:latin typeface="Lucida Sans Unicode" pitchFamily="34" charset="0"/>
              </a:rPr>
              <a:t>…</a:t>
            </a:r>
            <a:r>
              <a:rPr lang="en-US" sz="1000" b="0" dirty="0">
                <a:latin typeface="Lucida Sans Unicode" pitchFamily="34" charset="0"/>
              </a:rPr>
              <a:t>  1-chaty, 2-hunt-probblm, 3-old-code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440" y="6381328"/>
            <a:ext cx="5144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D4F20-1C37-194D-952D-82DFFC4DA053}" type="slidenum">
              <a:rPr lang="en-US" sz="1400"/>
              <a:pPr eaLnBrk="1" hangingPunct="1"/>
              <a:t>8</a:t>
            </a:fld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7452320" y="4869160"/>
            <a:ext cx="21350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Image: </a:t>
            </a:r>
          </a:p>
          <a:p>
            <a:r>
              <a:rPr lang="en-US" dirty="0" err="1"/>
              <a:t>DB+App</a:t>
            </a:r>
            <a:r>
              <a:rPr lang="en-US" dirty="0"/>
              <a:t>_+browser</a:t>
            </a:r>
          </a:p>
          <a:p>
            <a:endParaRPr lang="en-US" dirty="0"/>
          </a:p>
        </p:txBody>
      </p:sp>
      <p:pic>
        <p:nvPicPr>
          <p:cNvPr id="5" name="Picture 4" descr="3-tier_architecture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196752"/>
            <a:ext cx="295232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8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60648"/>
            <a:ext cx="612775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>
                <a:latin typeface="+mn-lt"/>
              </a:rPr>
              <a:t>Additional Arguments..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980728"/>
            <a:ext cx="8496944" cy="5112568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400" b="1" dirty="0"/>
              <a:t>Security: APIs and Whitelisting.</a:t>
            </a:r>
          </a:p>
          <a:p>
            <a:pPr lvl="1"/>
            <a:r>
              <a:rPr lang="en-US" sz="2000" b="1" dirty="0"/>
              <a:t>#</a:t>
            </a:r>
            <a:r>
              <a:rPr lang="en-US" sz="2000" b="1" dirty="0" err="1"/>
              <a:t>SmartDB</a:t>
            </a:r>
            <a:r>
              <a:rPr lang="en-US" sz="2000" b="1" dirty="0"/>
              <a:t> Limits the exposed surface</a:t>
            </a:r>
          </a:p>
          <a:p>
            <a:pPr lvl="1"/>
            <a:r>
              <a:rPr lang="en-US" sz="2000" b="1" dirty="0"/>
              <a:t>Scrutinize, sanitize incoming calls and arguments</a:t>
            </a:r>
          </a:p>
          <a:p>
            <a:pPr eaLnBrk="1" hangingPunct="1"/>
            <a:endParaRPr lang="en-US" sz="2400" b="1" dirty="0"/>
          </a:p>
          <a:p>
            <a:pPr eaLnBrk="1" hangingPunct="1"/>
            <a:r>
              <a:rPr lang="en-US" sz="2400" b="1" dirty="0"/>
              <a:t>Layers of an application: </a:t>
            </a:r>
          </a:p>
          <a:p>
            <a:pPr lvl="1"/>
            <a:r>
              <a:rPr lang="en-US" sz="2000" b="1" dirty="0"/>
              <a:t>Persistence (tables, ACID, this _is_ your DB).</a:t>
            </a:r>
          </a:p>
          <a:p>
            <a:pPr lvl="1"/>
            <a:r>
              <a:rPr lang="en-US" sz="2000" b="1" dirty="0"/>
              <a:t>Business logic (belongs close to data, in DB)</a:t>
            </a:r>
          </a:p>
          <a:p>
            <a:pPr lvl="1"/>
            <a:r>
              <a:rPr lang="en-US" sz="2000" b="1" dirty="0" err="1"/>
              <a:t>Ux</a:t>
            </a:r>
            <a:r>
              <a:rPr lang="en-US" sz="2000" b="1" dirty="0"/>
              <a:t>, the UFI (not obvious to put in a DB)</a:t>
            </a:r>
          </a:p>
          <a:p>
            <a:pPr lvl="1"/>
            <a:endParaRPr lang="en-US" sz="2400" b="1" dirty="0"/>
          </a:p>
          <a:p>
            <a:pPr eaLnBrk="1" hangingPunct="1"/>
            <a:r>
              <a:rPr lang="en-US" sz="2400" b="1" dirty="0"/>
              <a:t>Uptime + Live-maintenance.</a:t>
            </a:r>
          </a:p>
          <a:p>
            <a:pPr lvl="1"/>
            <a:r>
              <a:rPr lang="en-US" sz="2000" b="1" dirty="0"/>
              <a:t>Solved by EBR etc. (go see Bryn)</a:t>
            </a:r>
          </a:p>
          <a:p>
            <a:pPr lvl="1"/>
            <a:r>
              <a:rPr lang="en-US" sz="2000" b="1" dirty="0"/>
              <a:t>“EBR” Works in all Databases, but is more “work”</a:t>
            </a:r>
          </a:p>
          <a:p>
            <a:pPr lvl="1"/>
            <a:r>
              <a:rPr lang="en-US" sz="2000" b="1" dirty="0"/>
              <a:t>Multi-version API’s, views, synonyms.. </a:t>
            </a:r>
          </a:p>
        </p:txBody>
      </p:sp>
      <p:sp>
        <p:nvSpPr>
          <p:cNvPr id="32775" name="Text Box 4"/>
          <p:cNvSpPr txBox="1">
            <a:spLocks noChangeArrowheads="1"/>
          </p:cNvSpPr>
          <p:nvPr/>
        </p:nvSpPr>
        <p:spPr bwMode="auto">
          <a:xfrm>
            <a:off x="1313142" y="6455603"/>
            <a:ext cx="6454775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b="0" dirty="0">
                <a:latin typeface="Lucida Sans Unicode" pitchFamily="34" charset="0"/>
              </a:rPr>
              <a:t>Note: I am in </a:t>
            </a:r>
            <a:r>
              <a:rPr lang="en-US" sz="1000" b="0" dirty="0" err="1">
                <a:latin typeface="Lucida Sans Unicode" pitchFamily="34" charset="0"/>
              </a:rPr>
              <a:t>favour</a:t>
            </a:r>
            <a:r>
              <a:rPr lang="en-US" sz="1000" b="0" dirty="0">
                <a:latin typeface="Lucida Sans Unicode" pitchFamily="34" charset="0"/>
              </a:rPr>
              <a:t> of exposing the Data-model to all </a:t>
            </a:r>
            <a:r>
              <a:rPr lang="en-US" sz="1000" b="0" dirty="0" err="1">
                <a:latin typeface="Lucida Sans Unicode" pitchFamily="34" charset="0"/>
              </a:rPr>
              <a:t>Devs</a:t>
            </a:r>
            <a:r>
              <a:rPr lang="en-US" sz="1000" b="0" dirty="0">
                <a:latin typeface="Lucida Sans Unicode" pitchFamily="34" charset="0"/>
              </a:rPr>
              <a:t>, and even to users. 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000" dirty="0">
                <a:latin typeface="Lucida Sans Unicode" pitchFamily="34" charset="0"/>
              </a:rPr>
              <a:t>Note: I don</a:t>
            </a:r>
            <a:r>
              <a:rPr lang="mr-IN" sz="1000" dirty="0">
                <a:latin typeface="Lucida Sans Unicode" pitchFamily="34" charset="0"/>
              </a:rPr>
              <a:t>’</a:t>
            </a:r>
            <a:r>
              <a:rPr lang="en-US" sz="1000" dirty="0">
                <a:latin typeface="Lucida Sans Unicode" pitchFamily="34" charset="0"/>
              </a:rPr>
              <a:t>t care bow many layers in the DB, but 1-in the DB and 2-not too complex </a:t>
            </a:r>
            <a:r>
              <a:rPr lang="en-US" sz="1000" dirty="0" err="1">
                <a:latin typeface="Lucida Sans Unicode" pitchFamily="34" charset="0"/>
              </a:rPr>
              <a:t>plse</a:t>
            </a:r>
            <a:r>
              <a:rPr lang="en-US" sz="1000" dirty="0">
                <a:latin typeface="Lucida Sans Unicode" pitchFamily="34" charset="0"/>
              </a:rPr>
              <a:t>.</a:t>
            </a:r>
            <a:endParaRPr lang="en-US" sz="1000" b="0" dirty="0">
              <a:latin typeface="Lucida Sans Unicode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440" y="6381328"/>
            <a:ext cx="5144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3D4F20-1C37-194D-952D-82DFFC4DA053}" type="slidenum">
              <a:rPr lang="en-US" sz="1400"/>
              <a:pPr eaLnBrk="1" hangingPunct="1"/>
              <a:t>9</a:t>
            </a:fld>
            <a:endParaRPr lang="en-US" sz="1400" dirty="0"/>
          </a:p>
        </p:txBody>
      </p:sp>
      <p:pic>
        <p:nvPicPr>
          <p:cNvPr id="5" name="Picture 4" descr="four_lay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817" y="4498904"/>
            <a:ext cx="1947950" cy="12793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6336" y="764704"/>
            <a:ext cx="1440160" cy="1440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8344" y="2564903"/>
            <a:ext cx="1475656" cy="152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9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5" grpId="0" build="p"/>
    </p:bldLst>
  </p:timing>
</p:sld>
</file>

<file path=ppt/theme/theme1.xml><?xml version="1.0" encoding="utf-8"?>
<a:theme xmlns:a="http://schemas.openxmlformats.org/drawingml/2006/main" name="4synergy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4synergy-template.potx</Template>
  <TotalTime>33652</TotalTime>
  <Words>2612</Words>
  <Application>Microsoft Macintosh PowerPoint</Application>
  <PresentationFormat>On-screen Show (4:3)</PresentationFormat>
  <Paragraphs>420</Paragraphs>
  <Slides>33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Courier New</vt:lpstr>
      <vt:lpstr>Lucida Sans Unicode</vt:lpstr>
      <vt:lpstr>Trebuchet MS</vt:lpstr>
      <vt:lpstr>4synergy-template</vt:lpstr>
      <vt:lpstr>SmartDB  </vt:lpstr>
      <vt:lpstr>PowerPoint Presentation</vt:lpstr>
      <vt:lpstr>Logo  Cloud</vt:lpstr>
      <vt:lpstr>What does it look like..</vt:lpstr>
      <vt:lpstr>What does it look like..</vt:lpstr>
      <vt:lpstr>Agenda   (approx 45 min)</vt:lpstr>
      <vt:lpstr>Be Smart: Use your Database…</vt:lpstr>
      <vt:lpstr>Three Main Problems I’ve Seen…</vt:lpstr>
      <vt:lpstr>Additional Arguments..</vt:lpstr>
      <vt:lpstr>Four “cases”, good and bad</vt:lpstr>
      <vt:lpstr>Dot-Net: an “Array of Objects”  (1/4)</vt:lpstr>
      <vt:lpstr>PowerPoint Presentation</vt:lpstr>
      <vt:lpstr>PowerPoint Presentation</vt:lpstr>
      <vt:lpstr>System from Hell    (4/4)</vt:lpstr>
      <vt:lpstr>Investigate…</vt:lpstr>
      <vt:lpstr>Findings..…</vt:lpstr>
      <vt:lpstr>Findings..… (zoom in)</vt:lpstr>
      <vt:lpstr>Views -&gt; Functions -&gt; View -&gt; Tbls ./.</vt:lpstr>
      <vt:lpstr>Many layers between User and Data. </vt:lpstr>
      <vt:lpstr>Root Cause (we think): Views + pkgs</vt:lpstr>
      <vt:lpstr> Now join + filter using those views… ./.</vt:lpstr>
      <vt:lpstr>Quiz: Smart DB or not ?</vt:lpstr>
      <vt:lpstr>Fix1: /* eliminate code */ … </vt:lpstr>
      <vt:lpstr>Fix2: to Bypass layers… </vt:lpstr>
      <vt:lpstr>Four “cases”, good and bad</vt:lpstr>
      <vt:lpstr>Favorite Quotes…</vt:lpstr>
      <vt:lpstr>Smart DB… Worth it ? </vt:lpstr>
      <vt:lpstr>Summary Smart DB</vt:lpstr>
      <vt:lpstr>Analogy…</vt:lpstr>
      <vt:lpstr> Smart DB – Pink DB</vt:lpstr>
      <vt:lpstr>Now you know about Smart-DB…</vt:lpstr>
      <vt:lpstr>Quick Q &amp; A  (3 min ;-) 3 .. 2 .. 1 .. Zero</vt:lpstr>
      <vt:lpstr>He got it 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Pascal Prins</dc:creator>
  <cp:lastModifiedBy>piet de visser</cp:lastModifiedBy>
  <cp:revision>215</cp:revision>
  <dcterms:created xsi:type="dcterms:W3CDTF">2012-05-14T11:10:28Z</dcterms:created>
  <dcterms:modified xsi:type="dcterms:W3CDTF">2022-05-16T07:39:59Z</dcterms:modified>
</cp:coreProperties>
</file>