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0"/>
  </p:notesMasterIdLst>
  <p:sldIdLst>
    <p:sldId id="256" r:id="rId2"/>
    <p:sldId id="421" r:id="rId3"/>
    <p:sldId id="422" r:id="rId4"/>
    <p:sldId id="423" r:id="rId5"/>
    <p:sldId id="424" r:id="rId6"/>
    <p:sldId id="425" r:id="rId7"/>
    <p:sldId id="426" r:id="rId8"/>
    <p:sldId id="427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7842F"/>
    <a:srgbClr val="D60000"/>
    <a:srgbClr val="FF9999"/>
    <a:srgbClr val="FFCCCC"/>
    <a:srgbClr val="990000"/>
    <a:srgbClr val="EECE9E"/>
    <a:srgbClr val="F0E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0" autoAdjust="0"/>
    <p:restoredTop sz="81754" autoAdjust="0"/>
  </p:normalViewPr>
  <p:slideViewPr>
    <p:cSldViewPr snapToGrid="0">
      <p:cViewPr varScale="1">
        <p:scale>
          <a:sx n="62" d="100"/>
          <a:sy n="62" d="100"/>
        </p:scale>
        <p:origin x="994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22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F9644-5DED-48AC-8E97-64F6E7365FD8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F47E2-C7B2-4E53-978D-D5F0B4B3C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04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F47E2-C7B2-4E53-978D-D5F0B4B3CA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24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B Future (Java, frameworks) – Martin3, Peter3 (Nic5)</a:t>
            </a:r>
          </a:p>
          <a:p>
            <a:r>
              <a:rPr lang="en-US" baseline="0" dirty="0" smtClean="0"/>
              <a:t>A Features – Nic4, (Martin4, Peter6)</a:t>
            </a:r>
          </a:p>
          <a:p>
            <a:r>
              <a:rPr lang="en-US" baseline="0" dirty="0" smtClean="0"/>
              <a:t>B Future (development, remote, skills, lifestyle) - Martin2, Peter2, (Nic3)</a:t>
            </a:r>
          </a:p>
          <a:p>
            <a:r>
              <a:rPr lang="en-US" baseline="0" dirty="0" smtClean="0"/>
              <a:t>A Demand (developers) + respond – Nic2, Peter5</a:t>
            </a:r>
          </a:p>
          <a:p>
            <a:r>
              <a:rPr lang="en-US" baseline="0" dirty="0" smtClean="0"/>
              <a:t>B+A Education, training - Nic1, Peter1</a:t>
            </a:r>
          </a:p>
          <a:p>
            <a:r>
              <a:rPr lang="en-US" baseline="0" dirty="0" smtClean="0"/>
              <a:t>B+A Life of developer +10y - Martin1, (Peter4, Nic6)</a:t>
            </a:r>
          </a:p>
          <a:p>
            <a:r>
              <a:rPr lang="en-US" baseline="0" dirty="0" smtClean="0"/>
              <a:t>Q&amp;A</a:t>
            </a:r>
          </a:p>
          <a:p>
            <a:endParaRPr lang="en-US" dirty="0" smtClean="0"/>
          </a:p>
          <a:p>
            <a:r>
              <a:rPr lang="en-US" dirty="0" smtClean="0"/>
              <a:t>Martin – f, c, a,</a:t>
            </a:r>
            <a:r>
              <a:rPr lang="en-US" baseline="0" dirty="0" smtClean="0"/>
              <a:t> b</a:t>
            </a:r>
          </a:p>
          <a:p>
            <a:r>
              <a:rPr lang="en-US" baseline="0" dirty="0" smtClean="0"/>
              <a:t>Peter – e, c, a, f, d, b</a:t>
            </a:r>
          </a:p>
          <a:p>
            <a:r>
              <a:rPr lang="en-US" baseline="0" dirty="0" smtClean="0"/>
              <a:t>Nicolas – e, d, c, b, a, f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F47E2-C7B2-4E53-978D-D5F0B4B3CA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75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12C3-4796-4569-AEF4-6F98E41EF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8F94BA-8824-4DC6-86FE-C601D9C5C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2D234-7D79-4E63-AC54-9D0286D55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54111-64A0-4343-AE57-33AE2CB83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2D13A-1A2F-45AF-B933-3CD9882F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3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03D0-4F04-409F-ADA8-075E308CB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CDF99-05B6-4F42-AD20-A6CC9C8D1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5EFF6-86B4-4B49-8B9C-752EA195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94EB1-DDCA-4ED7-9A19-B934991F1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A13E1-EB1E-4635-B48B-6BF0D3A1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9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C550-F211-46DF-B2AC-A2DBBAC2B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89F6D8-57CD-42DB-A489-0C724CA9E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86913-3982-46A5-B9B2-CFE47D027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84A05-CB8A-4836-9AE5-9CBA5867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067F1-083B-4966-86AA-8DBEF2A46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89183-7B82-4DA1-B958-51ADF62B6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7F443-BB54-4239-8EF4-4D986CFC0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E2A6F-E1B5-457D-94F4-8F88E7DF0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EF02-76A3-433F-B32A-89FA21B17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8A502-963B-4D83-82C9-977E8ADF1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1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038AB-876D-4EF0-9383-61CB08A13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8525C-5003-46B0-828F-B0039EE4F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6F37A-6C46-4498-80B4-37DF0209D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D34A2-94BE-4639-B1AF-29F92F925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87F4B-45BF-4628-859A-845589AC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00034-A6F7-4980-867A-93333869E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9DEE6-3A76-437C-910F-DC085A985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0C56B-D973-49A3-9301-8F53435D1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F422E-A3A5-4925-9844-064487F0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680A4-081E-4A5B-9260-7F186E93B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651E6-CB3D-4011-BDBB-8556EADCF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6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C9A37-8DAC-456C-8612-93050C04C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80" y="355600"/>
            <a:ext cx="1025270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E009C-788E-4A31-A773-EB52A668C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4D486-5668-4CCE-B268-05E2407DB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EA6967-050C-43A8-B876-3A753E3C5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E95E1-F261-484F-9552-C3DDD9F52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A6C38-434D-4D32-BE1E-8FA4403F5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292F72-01AB-4341-86FC-6C487019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A9CBCD-0E3C-44BD-90FF-15951E25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0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DE1F8-2ABB-483E-8BA5-C20BA9272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825E40-1C27-447A-9124-D559E5028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37F18-C535-40D9-A28A-23E4E674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669CF3-3EDC-4A58-BA6E-C826CDF88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9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D14CB2-EE30-4E86-92E2-C9A4BAFE4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421E20-0676-49C5-8FE8-87845FF09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C314C-F9CE-43FB-A38F-D0012067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3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EE7BB-DFBA-47A5-8942-200671366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C9DF6-70EE-4706-BDB1-49D55EF87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BF47E-79E1-47D6-972D-9D6F8CAD8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66C71-37CD-4F61-9A19-FF49EDC74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F18CC-59A4-4563-A72C-61F9C57FB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1F828-0DD8-4788-B7F4-49D21C2A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7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FF42F-5BB9-42D0-ABC4-E0D28B4AD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1FB0E1-EFFA-486E-8C1A-B4ABB9479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6B7D5-DA8D-4C01-8BBF-DF8A7B08B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1F657-6D62-4B5C-ABC2-0DA6534A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99C48-61C8-49D9-9EB8-B6F6C59B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03266-D74D-459B-866F-81F9535F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0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9930A4-24EB-4B63-8266-D2DD2880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80" y="365125"/>
            <a:ext cx="10147177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6F5E7-6315-4CFB-9406-16CAB9E0D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617" y="1825624"/>
            <a:ext cx="11354540" cy="4530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3E5B0-32BE-4E16-8066-C753E14E6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617" y="6356350"/>
            <a:ext cx="1207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www.hujak.hr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30F9A-A4AC-4997-99A2-AF8925E3F5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19923" y="6356350"/>
            <a:ext cx="9232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HUJAK - 2022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1F8C-B5CD-4C21-A80E-A31A13551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8007" y="6356288"/>
            <a:ext cx="497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A9848-A38F-4A0E-A996-E37509E9543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 descr="C:\Data\Job\HUJAK - CroJUA\Slike\HUJAK Duke 877x965.png">
            <a:extLst>
              <a:ext uri="{FF2B5EF4-FFF2-40B4-BE49-F238E27FC236}">
                <a16:creationId xmlns:a16="http://schemas.microsoft.com/office/drawing/2014/main" id="{5D52E6B2-6084-450F-B2F7-53DFF4FBB9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8" y="116633"/>
            <a:ext cx="1367706" cy="15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1DCAEC0-4D76-4C23-9F1F-4B52B56DF33E}"/>
              </a:ext>
            </a:extLst>
          </p:cNvPr>
          <p:cNvSpPr/>
          <p:nvPr userDrawn="1"/>
        </p:nvSpPr>
        <p:spPr>
          <a:xfrm>
            <a:off x="1469656" y="1681309"/>
            <a:ext cx="10722344" cy="144316"/>
          </a:xfrm>
          <a:prstGeom prst="rect">
            <a:avLst/>
          </a:prstGeom>
          <a:gradFill flip="none" rotWithShape="1">
            <a:gsLst>
              <a:gs pos="0">
                <a:srgbClr val="800000"/>
              </a:gs>
              <a:gs pos="58000">
                <a:srgbClr val="800000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12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8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2879C9BC-53CF-4FBF-A65D-F10575540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4298" y="3813048"/>
            <a:ext cx="4497863" cy="254324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</a:p>
          <a:p>
            <a:r>
              <a:rPr lang="en-US" sz="30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Nicolas Fränkel</a:t>
            </a:r>
          </a:p>
          <a:p>
            <a:r>
              <a:rPr lang="en-US" sz="30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Martin Lippert</a:t>
            </a:r>
          </a:p>
          <a:p>
            <a:r>
              <a:rPr lang="en-US" sz="30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Peter Abel Nagy </a:t>
            </a:r>
            <a:r>
              <a:rPr lang="en-US" sz="3000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3000" dirty="0"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Branko </a:t>
            </a:r>
            <a:r>
              <a: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Mihaljević</a:t>
            </a:r>
          </a:p>
          <a:p>
            <a:r>
              <a:rPr lang="en-US" sz="2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Aleksander Radovan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3A267-969E-4DA0-862A-116A53A464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0617" y="6356350"/>
            <a:ext cx="1207363" cy="365125"/>
          </a:xfrm>
        </p:spPr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C20DB-5150-41C7-A8FA-F9B0765E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8007" y="6356288"/>
            <a:ext cx="497149" cy="365125"/>
          </a:xfrm>
        </p:spPr>
        <p:txBody>
          <a:bodyPr/>
          <a:lstStyle/>
          <a:p>
            <a:fld id="{772A9848-A38F-4A0E-A996-E37509E95437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2E947DA5-D4BF-42F3-9F7A-880AE7275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940" y="0"/>
            <a:ext cx="6195060" cy="681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F5F58D-8506-4BFD-8EA2-80AF79B91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6C5C033-F6B8-4F63-B0B7-457A5AFBD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539" y="154983"/>
            <a:ext cx="6219380" cy="3658034"/>
          </a:xfrm>
          <a:solidFill>
            <a:schemeClr val="bg1"/>
          </a:solidFill>
          <a:effectLst/>
        </p:spPr>
        <p:txBody>
          <a:bodyPr>
            <a:normAutofit fontScale="90000"/>
          </a:bodyPr>
          <a:lstStyle/>
          <a:p>
            <a:r>
              <a:rPr lang="en-US" sz="6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Future of</a:t>
            </a:r>
            <a:r>
              <a:rPr lang="en-US" sz="13800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3800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900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Software Development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760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b="1" dirty="0"/>
              <a:t>future</a:t>
            </a:r>
            <a:r>
              <a:rPr lang="en-US" dirty="0"/>
              <a:t> of </a:t>
            </a:r>
            <a:r>
              <a:rPr lang="en-US" b="1" dirty="0"/>
              <a:t>Java</a:t>
            </a:r>
            <a:r>
              <a:rPr lang="en-US" dirty="0"/>
              <a:t> (as a programming language and a platform/VM) and </a:t>
            </a:r>
            <a:r>
              <a:rPr lang="en-US" b="1" dirty="0"/>
              <a:t>popular frameworks</a:t>
            </a:r>
            <a:r>
              <a:rPr lang="en-US" dirty="0"/>
              <a:t>, </a:t>
            </a:r>
            <a:r>
              <a:rPr lang="en-US" b="1" dirty="0"/>
              <a:t>libraries</a:t>
            </a:r>
            <a:r>
              <a:rPr lang="en-US" dirty="0"/>
              <a:t>, and </a:t>
            </a:r>
            <a:r>
              <a:rPr lang="en-US" b="1" dirty="0"/>
              <a:t>tools</a:t>
            </a:r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/>
              <a:t>Novelties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interesting contemporary features </a:t>
            </a:r>
            <a:r>
              <a:rPr lang="en-US" dirty="0"/>
              <a:t>that should be integrated into Java (and some other languages) in the shorter term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b="1" dirty="0"/>
              <a:t>future</a:t>
            </a:r>
            <a:r>
              <a:rPr lang="en-US" dirty="0"/>
              <a:t> of </a:t>
            </a:r>
            <a:r>
              <a:rPr lang="en-US" b="1" dirty="0"/>
              <a:t>software development </a:t>
            </a:r>
            <a:r>
              <a:rPr lang="en-US" dirty="0"/>
              <a:t>in general in the context of </a:t>
            </a:r>
            <a:r>
              <a:rPr lang="en-US" b="1" dirty="0"/>
              <a:t>remote work</a:t>
            </a:r>
            <a:r>
              <a:rPr lang="en-US" dirty="0"/>
              <a:t>, appropriate </a:t>
            </a:r>
            <a:r>
              <a:rPr lang="en-US" b="1" dirty="0"/>
              <a:t>skills</a:t>
            </a:r>
            <a:r>
              <a:rPr lang="en-US" dirty="0"/>
              <a:t>, and modern </a:t>
            </a:r>
            <a:r>
              <a:rPr lang="en-US" b="1" dirty="0"/>
              <a:t>programmer lifestyle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constant </a:t>
            </a:r>
            <a:r>
              <a:rPr lang="en-US" b="1" dirty="0"/>
              <a:t>need</a:t>
            </a:r>
            <a:r>
              <a:rPr lang="en-US" dirty="0"/>
              <a:t> for </a:t>
            </a:r>
            <a:r>
              <a:rPr lang="en-US" b="1" dirty="0"/>
              <a:t>software developers </a:t>
            </a:r>
            <a:r>
              <a:rPr lang="en-US" dirty="0"/>
              <a:t>(juniors, seniors, team leaders, project managers …) locally/globally and what could be our </a:t>
            </a:r>
            <a:r>
              <a:rPr lang="en-US" b="1" dirty="0"/>
              <a:t>response</a:t>
            </a:r>
            <a:r>
              <a:rPr lang="en-US" dirty="0"/>
              <a:t> to that demand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b="1" dirty="0"/>
              <a:t>education</a:t>
            </a:r>
            <a:r>
              <a:rPr lang="en-US" dirty="0"/>
              <a:t> and </a:t>
            </a:r>
            <a:r>
              <a:rPr lang="en-US" b="1" dirty="0"/>
              <a:t>training</a:t>
            </a:r>
            <a:r>
              <a:rPr lang="en-US" dirty="0"/>
              <a:t> opportunities available to software developers (availability, quality, and </a:t>
            </a:r>
            <a:r>
              <a:rPr lang="en-US" dirty="0" smtClean="0"/>
              <a:t>cost)</a:t>
            </a:r>
          </a:p>
          <a:p>
            <a:pPr lvl="1"/>
            <a:r>
              <a:rPr lang="en-US" dirty="0" smtClean="0"/>
              <a:t>including </a:t>
            </a:r>
            <a:r>
              <a:rPr lang="en-US" dirty="0"/>
              <a:t>university/college programs vs. self-study vs. organized practical training/workshops vs. experiences gathered at conferences/meetups/</a:t>
            </a:r>
            <a:r>
              <a:rPr lang="en-US" dirty="0" err="1"/>
              <a:t>blogs&amp;vlogs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How </a:t>
            </a:r>
            <a:r>
              <a:rPr lang="en-US" dirty="0"/>
              <a:t>will the </a:t>
            </a:r>
            <a:r>
              <a:rPr lang="en-US" b="1" dirty="0"/>
              <a:t>life</a:t>
            </a:r>
            <a:r>
              <a:rPr lang="en-US" dirty="0"/>
              <a:t> of </a:t>
            </a:r>
            <a:r>
              <a:rPr lang="en-US" b="1" dirty="0"/>
              <a:t>software developers </a:t>
            </a:r>
            <a:r>
              <a:rPr lang="en-US" dirty="0"/>
              <a:t>look like </a:t>
            </a:r>
            <a:r>
              <a:rPr lang="en-US" b="1" dirty="0"/>
              <a:t>in 10 years </a:t>
            </a:r>
            <a:r>
              <a:rPr lang="en-US" dirty="0"/>
              <a:t>(some longer-term predictions)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 </a:t>
            </a:r>
            <a:r>
              <a:rPr lang="en-US" dirty="0" smtClean="0"/>
              <a:t>Topic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 </a:t>
            </a:r>
            <a:r>
              <a:rPr lang="en-US" sz="4000" b="1" dirty="0"/>
              <a:t>future</a:t>
            </a:r>
            <a:r>
              <a:rPr lang="en-US" sz="4000" dirty="0"/>
              <a:t> of </a:t>
            </a:r>
            <a:r>
              <a:rPr lang="en-US" sz="4000" b="1" dirty="0"/>
              <a:t>Java</a:t>
            </a:r>
            <a:r>
              <a:rPr lang="en-US" sz="4000" dirty="0"/>
              <a:t> (as a programming language and a platform/VM) and </a:t>
            </a:r>
            <a:r>
              <a:rPr lang="en-US" sz="4000" b="1" dirty="0"/>
              <a:t>popular frameworks</a:t>
            </a:r>
            <a:r>
              <a:rPr lang="en-US" sz="4000" dirty="0"/>
              <a:t>, </a:t>
            </a:r>
            <a:r>
              <a:rPr lang="en-US" sz="4000" b="1" dirty="0"/>
              <a:t>libraries</a:t>
            </a:r>
            <a:r>
              <a:rPr lang="en-US" sz="4000" dirty="0"/>
              <a:t>, and </a:t>
            </a:r>
            <a:r>
              <a:rPr lang="en-US" sz="4000" b="1" dirty="0"/>
              <a:t>tools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4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 Topic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Novelties</a:t>
            </a:r>
            <a:r>
              <a:rPr lang="en-US" sz="4000" dirty="0"/>
              <a:t> and </a:t>
            </a:r>
            <a:r>
              <a:rPr lang="en-US" sz="4000" b="1" dirty="0"/>
              <a:t>interesting contemporary features </a:t>
            </a:r>
            <a:r>
              <a:rPr lang="en-US" sz="4000" dirty="0"/>
              <a:t>that should be integrated into Java (and some other languages) in the shorter term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 Topic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 </a:t>
            </a:r>
            <a:r>
              <a:rPr lang="en-US" sz="4000" b="1" dirty="0"/>
              <a:t>future</a:t>
            </a:r>
            <a:r>
              <a:rPr lang="en-US" sz="4000" dirty="0"/>
              <a:t> of </a:t>
            </a:r>
            <a:r>
              <a:rPr lang="en-US" sz="4000" b="1" dirty="0"/>
              <a:t>software development </a:t>
            </a:r>
            <a:r>
              <a:rPr lang="en-US" sz="4000" dirty="0"/>
              <a:t>in general in the context of </a:t>
            </a:r>
            <a:r>
              <a:rPr lang="en-US" sz="4000" b="1" dirty="0"/>
              <a:t>remote work</a:t>
            </a:r>
            <a:r>
              <a:rPr lang="en-US" sz="4000" dirty="0"/>
              <a:t>, appropriate </a:t>
            </a:r>
            <a:r>
              <a:rPr lang="en-US" sz="4000" b="1" dirty="0"/>
              <a:t>skills</a:t>
            </a:r>
            <a:r>
              <a:rPr lang="en-US" sz="4000" dirty="0"/>
              <a:t>, and modern </a:t>
            </a:r>
            <a:r>
              <a:rPr lang="en-US" sz="4000" b="1" dirty="0"/>
              <a:t>programmer lifestyle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9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 Topic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 constant </a:t>
            </a:r>
            <a:r>
              <a:rPr lang="en-US" sz="4000" b="1" dirty="0"/>
              <a:t>need</a:t>
            </a:r>
            <a:r>
              <a:rPr lang="en-US" sz="4000" dirty="0"/>
              <a:t> for </a:t>
            </a:r>
            <a:r>
              <a:rPr lang="en-US" sz="4000" b="1" dirty="0"/>
              <a:t>software developers </a:t>
            </a:r>
            <a:r>
              <a:rPr lang="en-US" sz="4000" dirty="0"/>
              <a:t>(juniors, seniors, team leaders, project managers …) locally/globally and what could be our </a:t>
            </a:r>
            <a:r>
              <a:rPr lang="en-US" sz="4000" b="1" dirty="0"/>
              <a:t>response</a:t>
            </a:r>
            <a:r>
              <a:rPr lang="en-US" sz="4000" dirty="0"/>
              <a:t> to that demand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8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 Topic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</a:t>
            </a:r>
            <a:r>
              <a:rPr lang="en-US" sz="4000" b="1" dirty="0"/>
              <a:t>education</a:t>
            </a:r>
            <a:r>
              <a:rPr lang="en-US" sz="4000" dirty="0"/>
              <a:t> and </a:t>
            </a:r>
            <a:r>
              <a:rPr lang="en-US" sz="4000" b="1" dirty="0"/>
              <a:t>training</a:t>
            </a:r>
            <a:r>
              <a:rPr lang="en-US" sz="4000" dirty="0"/>
              <a:t> opportunities available to software developers (availability, quality, and cost)</a:t>
            </a:r>
          </a:p>
          <a:p>
            <a:pPr lvl="1"/>
            <a:r>
              <a:rPr lang="en-US" sz="3600" dirty="0"/>
              <a:t>including university/college programs vs. self-study vs. organized practical training/workshops vs. experiences gathered at conferences/meetups/</a:t>
            </a:r>
            <a:r>
              <a:rPr lang="en-US" sz="3600" dirty="0" err="1"/>
              <a:t>blogs&amp;vlogs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9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Discussion Topic </a:t>
            </a:r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How will the </a:t>
            </a:r>
            <a:r>
              <a:rPr lang="en-US" sz="4000" b="1" dirty="0"/>
              <a:t>life</a:t>
            </a:r>
            <a:r>
              <a:rPr lang="en-US" sz="4000" dirty="0"/>
              <a:t> of </a:t>
            </a:r>
            <a:r>
              <a:rPr lang="en-US" sz="4000" b="1" dirty="0"/>
              <a:t>software developers </a:t>
            </a:r>
            <a:r>
              <a:rPr lang="en-US" sz="4000" dirty="0"/>
              <a:t>look like </a:t>
            </a:r>
            <a:r>
              <a:rPr lang="en-US" sz="4000" b="1" dirty="0"/>
              <a:t>in 10 years </a:t>
            </a:r>
            <a:r>
              <a:rPr lang="en-US" sz="4000" dirty="0"/>
              <a:t>(some longer-term predictions)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www.hujak.hr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HUJAK - 2022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9848-A38F-4A0E-A996-E37509E954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37689</TotalTime>
  <Words>495</Words>
  <Application>Microsoft Office PowerPoint</Application>
  <PresentationFormat>Widescreen</PresentationFormat>
  <Paragraphs>65</Paragraphs>
  <Slides>8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Future of Software Development</vt:lpstr>
      <vt:lpstr>Panel Discussion Topics</vt:lpstr>
      <vt:lpstr>Panel Discussion Topic #1</vt:lpstr>
      <vt:lpstr>Panel Discussion Topic #2</vt:lpstr>
      <vt:lpstr>Panel Discussion Topic #3</vt:lpstr>
      <vt:lpstr>Panel Discussion Topic #4</vt:lpstr>
      <vt:lpstr>Panel Discussion Topic #5</vt:lpstr>
      <vt:lpstr>Panel Discussion Topic #6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Branko Mihaljević</dc:creator>
  <cp:lastModifiedBy>Branko</cp:lastModifiedBy>
  <cp:revision>815</cp:revision>
  <dcterms:created xsi:type="dcterms:W3CDTF">2018-02-13T19:54:56Z</dcterms:created>
  <dcterms:modified xsi:type="dcterms:W3CDTF">2022-05-16T08:58:56Z</dcterms:modified>
</cp:coreProperties>
</file>